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50"/>
  </p:notesMasterIdLst>
  <p:sldIdLst>
    <p:sldId id="352" r:id="rId5"/>
    <p:sldId id="427" r:id="rId6"/>
    <p:sldId id="436" r:id="rId7"/>
    <p:sldId id="490" r:id="rId8"/>
    <p:sldId id="493" r:id="rId9"/>
    <p:sldId id="494" r:id="rId10"/>
    <p:sldId id="495" r:id="rId11"/>
    <p:sldId id="496" r:id="rId12"/>
    <p:sldId id="497" r:id="rId13"/>
    <p:sldId id="498" r:id="rId14"/>
    <p:sldId id="499" r:id="rId15"/>
    <p:sldId id="509" r:id="rId16"/>
    <p:sldId id="491" r:id="rId17"/>
    <p:sldId id="480" r:id="rId18"/>
    <p:sldId id="532" r:id="rId19"/>
    <p:sldId id="511" r:id="rId20"/>
    <p:sldId id="483" r:id="rId21"/>
    <p:sldId id="516" r:id="rId22"/>
    <p:sldId id="330" r:id="rId23"/>
    <p:sldId id="323" r:id="rId24"/>
    <p:sldId id="535" r:id="rId25"/>
    <p:sldId id="518" r:id="rId26"/>
    <p:sldId id="533" r:id="rId27"/>
    <p:sldId id="525" r:id="rId28"/>
    <p:sldId id="534" r:id="rId29"/>
    <p:sldId id="507" r:id="rId30"/>
    <p:sldId id="510" r:id="rId31"/>
    <p:sldId id="519" r:id="rId32"/>
    <p:sldId id="520" r:id="rId33"/>
    <p:sldId id="311" r:id="rId34"/>
    <p:sldId id="526" r:id="rId35"/>
    <p:sldId id="527" r:id="rId36"/>
    <p:sldId id="528" r:id="rId37"/>
    <p:sldId id="522" r:id="rId38"/>
    <p:sldId id="514" r:id="rId39"/>
    <p:sldId id="529" r:id="rId40"/>
    <p:sldId id="530" r:id="rId41"/>
    <p:sldId id="531" r:id="rId42"/>
    <p:sldId id="466" r:id="rId43"/>
    <p:sldId id="524" r:id="rId44"/>
    <p:sldId id="307" r:id="rId45"/>
    <p:sldId id="429" r:id="rId46"/>
    <p:sldId id="471" r:id="rId47"/>
    <p:sldId id="492" r:id="rId48"/>
    <p:sldId id="43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nicki, David" initials="BD" lastIdx="29" clrIdx="0">
    <p:extLst>
      <p:ext uri="{19B8F6BF-5375-455C-9EA6-DF929625EA0E}">
        <p15:presenceInfo xmlns:p15="http://schemas.microsoft.com/office/powerpoint/2012/main" userId="S::David.Bartnicki@ed.gov::a7b57be7-befe-4d02-a764-40de3babbf32" providerId="AD"/>
      </p:ext>
    </p:extLst>
  </p:cmAuthor>
  <p:cmAuthor id="2" name="Musser, David" initials="MD" lastIdx="10" clrIdx="1">
    <p:extLst>
      <p:ext uri="{19B8F6BF-5375-455C-9EA6-DF929625EA0E}">
        <p15:presenceInfo xmlns:p15="http://schemas.microsoft.com/office/powerpoint/2012/main" userId="S::david.musser@ed.gov::71552eaf-9846-4fc7-a39f-f59f11bac0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EDF"/>
    <a:srgbClr val="113C52"/>
    <a:srgbClr val="E7EFF5"/>
    <a:srgbClr val="113C53"/>
    <a:srgbClr val="0E2C3B"/>
    <a:srgbClr val="38546D"/>
    <a:srgbClr val="344F67"/>
    <a:srgbClr val="385770"/>
    <a:srgbClr val="324962"/>
    <a:srgbClr val="F6F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8" d="100"/>
          <a:sy n="68" d="100"/>
        </p:scale>
        <p:origin x="61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FDA72-2393-4B3F-8F8F-547617C5EA69}" type="datetimeFigureOut">
              <a:rPr lang="en-US" smtClean="0"/>
              <a:t>9/29/2021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312DC-84F5-408B-947F-EAE8AD61D853}" type="slidenum">
              <a:rPr lang="en-US" smtClean="0"/>
              <a:t>‹#›</a:t>
            </a:fld>
            <a:endParaRPr lang="en-US" dirty="0"/>
          </a:p>
        </p:txBody>
      </p:sp>
    </p:spTree>
    <p:extLst>
      <p:ext uri="{BB962C8B-B14F-4D97-AF65-F5344CB8AC3E}">
        <p14:creationId xmlns:p14="http://schemas.microsoft.com/office/powerpoint/2010/main" val="339193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5</a:t>
            </a:fld>
            <a:endParaRPr lang="en-US" altLang="en-US" dirty="0"/>
          </a:p>
        </p:txBody>
      </p:sp>
    </p:spTree>
    <p:extLst>
      <p:ext uri="{BB962C8B-B14F-4D97-AF65-F5344CB8AC3E}">
        <p14:creationId xmlns:p14="http://schemas.microsoft.com/office/powerpoint/2010/main" val="300873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15</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8115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16</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86686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17</a:t>
            </a:fld>
            <a:endParaRPr lang="en-US" altLang="en-US" dirty="0"/>
          </a:p>
        </p:txBody>
      </p:sp>
    </p:spTree>
    <p:extLst>
      <p:ext uri="{BB962C8B-B14F-4D97-AF65-F5344CB8AC3E}">
        <p14:creationId xmlns:p14="http://schemas.microsoft.com/office/powerpoint/2010/main" val="2758450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18</a:t>
            </a:fld>
            <a:endParaRPr lang="en-US" altLang="en-US" dirty="0"/>
          </a:p>
        </p:txBody>
      </p:sp>
    </p:spTree>
    <p:extLst>
      <p:ext uri="{BB962C8B-B14F-4D97-AF65-F5344CB8AC3E}">
        <p14:creationId xmlns:p14="http://schemas.microsoft.com/office/powerpoint/2010/main" val="352804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820204F-97D4-4108-B4A1-379E324A9F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EC723EA1-2CA0-42A4-B7C4-8AE7B0F5F0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77F06CE6-B2FE-4D53-AB26-F052E3807A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CA4B9F-9692-4CCF-996D-C27B8B503367}" type="slidenum">
              <a:rPr lang="en-US" altLang="en-US" smtClean="0">
                <a:latin typeface="Arial" panose="020B0604020202020204" pitchFamily="34" charset="0"/>
                <a:ea typeface="MS PGothic" panose="020B0600070205080204" pitchFamily="34" charset="-128"/>
              </a:rPr>
              <a:pPr>
                <a:spcBef>
                  <a:spcPct val="0"/>
                </a:spcBef>
              </a:pPr>
              <a:t>19</a:t>
            </a:fld>
            <a:endParaRPr lang="en-US" altLang="en-US"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20</a:t>
            </a:fld>
            <a:endParaRPr lang="en-US" altLang="en-US"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21</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60528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22</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7871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23</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8047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24</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4941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6</a:t>
            </a:fld>
            <a:endParaRPr lang="en-US" altLang="en-US" dirty="0"/>
          </a:p>
        </p:txBody>
      </p:sp>
    </p:spTree>
    <p:extLst>
      <p:ext uri="{BB962C8B-B14F-4D97-AF65-F5344CB8AC3E}">
        <p14:creationId xmlns:p14="http://schemas.microsoft.com/office/powerpoint/2010/main" val="314587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25</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71112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26</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24972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27</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84556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28</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90114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FB5D058-C06E-4648-B0C1-D28D0851B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8D21A85-D4CF-4DCA-A067-2E6D002367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A0C274FD-74A8-4828-BCBA-9D9B11642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2B89CE-15E7-4251-A312-37329F3A4570}" type="slidenum">
              <a:rPr lang="en-US" altLang="en-US" smtClean="0">
                <a:latin typeface="Arial" panose="020B0604020202020204" pitchFamily="34" charset="0"/>
                <a:ea typeface="MS PGothic" panose="020B0600070205080204" pitchFamily="34" charset="-128"/>
              </a:rPr>
              <a:pPr>
                <a:spcBef>
                  <a:spcPct val="0"/>
                </a:spcBef>
              </a:pPr>
              <a:t>29</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18914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120D519-4FB1-43BC-BCE1-D01A87D924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1166407E-9D29-4A99-B86A-2E2B61C6C0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0164" name="Slide Number Placeholder 3">
            <a:extLst>
              <a:ext uri="{FF2B5EF4-FFF2-40B4-BE49-F238E27FC236}">
                <a16:creationId xmlns:a16="http://schemas.microsoft.com/office/drawing/2014/main" id="{12C0E090-3A2A-4C93-AF8B-59630672B8B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4063" indent="-288925" eaLnBrk="0" hangingPunct="0">
              <a:spcBef>
                <a:spcPct val="30000"/>
              </a:spcBef>
              <a:defRPr sz="1200">
                <a:solidFill>
                  <a:schemeClr val="tx1"/>
                </a:solidFill>
                <a:latin typeface="Calibri" panose="020F0502020204030204" pitchFamily="34" charset="0"/>
              </a:defRPr>
            </a:lvl2pPr>
            <a:lvl3pPr marL="1162050" indent="-230188" eaLnBrk="0" hangingPunct="0">
              <a:spcBef>
                <a:spcPct val="30000"/>
              </a:spcBef>
              <a:defRPr sz="1200">
                <a:solidFill>
                  <a:schemeClr val="tx1"/>
                </a:solidFill>
                <a:latin typeface="Calibri" panose="020F0502020204030204" pitchFamily="34" charset="0"/>
              </a:defRPr>
            </a:lvl3pPr>
            <a:lvl4pPr marL="1628775" indent="-230188" eaLnBrk="0" hangingPunct="0">
              <a:spcBef>
                <a:spcPct val="30000"/>
              </a:spcBef>
              <a:defRPr sz="1200">
                <a:solidFill>
                  <a:schemeClr val="tx1"/>
                </a:solidFill>
                <a:latin typeface="Calibri" panose="020F0502020204030204" pitchFamily="34" charset="0"/>
              </a:defRPr>
            </a:lvl4pPr>
            <a:lvl5pPr marL="2093913" indent="-230188" eaLnBrk="0" hangingPunct="0">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B6F0D0-EE7D-44BA-8883-00F4C7BFFAF9}" type="slidenum">
              <a:rPr lang="en-US" altLang="en-US">
                <a:latin typeface="Arial" panose="020B0604020202020204" pitchFamily="34" charset="0"/>
                <a:ea typeface="MS PGothic" panose="020B0600070205080204" pitchFamily="34" charset="-128"/>
              </a:rPr>
              <a:pPr eaLnBrk="1" hangingPunct="1">
                <a:spcBef>
                  <a:spcPct val="0"/>
                </a:spcBef>
              </a:pPr>
              <a:t>30</a:t>
            </a:fld>
            <a:endParaRPr lang="en-US" altLang="en-US"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120D519-4FB1-43BC-BCE1-D01A87D924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1166407E-9D29-4A99-B86A-2E2B61C6C0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0164" name="Slide Number Placeholder 3">
            <a:extLst>
              <a:ext uri="{FF2B5EF4-FFF2-40B4-BE49-F238E27FC236}">
                <a16:creationId xmlns:a16="http://schemas.microsoft.com/office/drawing/2014/main" id="{12C0E090-3A2A-4C93-AF8B-59630672B8B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4063" indent="-288925" eaLnBrk="0" hangingPunct="0">
              <a:spcBef>
                <a:spcPct val="30000"/>
              </a:spcBef>
              <a:defRPr sz="1200">
                <a:solidFill>
                  <a:schemeClr val="tx1"/>
                </a:solidFill>
                <a:latin typeface="Calibri" panose="020F0502020204030204" pitchFamily="34" charset="0"/>
              </a:defRPr>
            </a:lvl2pPr>
            <a:lvl3pPr marL="1162050" indent="-230188" eaLnBrk="0" hangingPunct="0">
              <a:spcBef>
                <a:spcPct val="30000"/>
              </a:spcBef>
              <a:defRPr sz="1200">
                <a:solidFill>
                  <a:schemeClr val="tx1"/>
                </a:solidFill>
                <a:latin typeface="Calibri" panose="020F0502020204030204" pitchFamily="34" charset="0"/>
              </a:defRPr>
            </a:lvl3pPr>
            <a:lvl4pPr marL="1628775" indent="-230188" eaLnBrk="0" hangingPunct="0">
              <a:spcBef>
                <a:spcPct val="30000"/>
              </a:spcBef>
              <a:defRPr sz="1200">
                <a:solidFill>
                  <a:schemeClr val="tx1"/>
                </a:solidFill>
                <a:latin typeface="Calibri" panose="020F0502020204030204" pitchFamily="34" charset="0"/>
              </a:defRPr>
            </a:lvl4pPr>
            <a:lvl5pPr marL="2093913" indent="-230188" eaLnBrk="0" hangingPunct="0">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B6F0D0-EE7D-44BA-8883-00F4C7BFFAF9}" type="slidenum">
              <a:rPr lang="en-US" altLang="en-US">
                <a:latin typeface="Arial" panose="020B0604020202020204" pitchFamily="34" charset="0"/>
                <a:ea typeface="MS PGothic" panose="020B0600070205080204" pitchFamily="34" charset="-128"/>
              </a:rPr>
              <a:pPr eaLnBrk="1" hangingPunct="1">
                <a:spcBef>
                  <a:spcPct val="0"/>
                </a:spcBef>
              </a:pPr>
              <a:t>31</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40455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120D519-4FB1-43BC-BCE1-D01A87D924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1166407E-9D29-4A99-B86A-2E2B61C6C0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0164" name="Slide Number Placeholder 3">
            <a:extLst>
              <a:ext uri="{FF2B5EF4-FFF2-40B4-BE49-F238E27FC236}">
                <a16:creationId xmlns:a16="http://schemas.microsoft.com/office/drawing/2014/main" id="{12C0E090-3A2A-4C93-AF8B-59630672B8B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4063" indent="-288925" eaLnBrk="0" hangingPunct="0">
              <a:spcBef>
                <a:spcPct val="30000"/>
              </a:spcBef>
              <a:defRPr sz="1200">
                <a:solidFill>
                  <a:schemeClr val="tx1"/>
                </a:solidFill>
                <a:latin typeface="Calibri" panose="020F0502020204030204" pitchFamily="34" charset="0"/>
              </a:defRPr>
            </a:lvl2pPr>
            <a:lvl3pPr marL="1162050" indent="-230188" eaLnBrk="0" hangingPunct="0">
              <a:spcBef>
                <a:spcPct val="30000"/>
              </a:spcBef>
              <a:defRPr sz="1200">
                <a:solidFill>
                  <a:schemeClr val="tx1"/>
                </a:solidFill>
                <a:latin typeface="Calibri" panose="020F0502020204030204" pitchFamily="34" charset="0"/>
              </a:defRPr>
            </a:lvl3pPr>
            <a:lvl4pPr marL="1628775" indent="-230188" eaLnBrk="0" hangingPunct="0">
              <a:spcBef>
                <a:spcPct val="30000"/>
              </a:spcBef>
              <a:defRPr sz="1200">
                <a:solidFill>
                  <a:schemeClr val="tx1"/>
                </a:solidFill>
                <a:latin typeface="Calibri" panose="020F0502020204030204" pitchFamily="34" charset="0"/>
              </a:defRPr>
            </a:lvl4pPr>
            <a:lvl5pPr marL="2093913" indent="-230188" eaLnBrk="0" hangingPunct="0">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B6F0D0-EE7D-44BA-8883-00F4C7BFFAF9}" type="slidenum">
              <a:rPr lang="en-US" altLang="en-US">
                <a:latin typeface="Arial" panose="020B0604020202020204" pitchFamily="34" charset="0"/>
                <a:ea typeface="MS PGothic" panose="020B0600070205080204" pitchFamily="34" charset="-128"/>
              </a:rPr>
              <a:pPr eaLnBrk="1" hangingPunct="1">
                <a:spcBef>
                  <a:spcPct val="0"/>
                </a:spcBef>
              </a:pPr>
              <a:t>32</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64057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120D519-4FB1-43BC-BCE1-D01A87D924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1166407E-9D29-4A99-B86A-2E2B61C6C0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0164" name="Slide Number Placeholder 3">
            <a:extLst>
              <a:ext uri="{FF2B5EF4-FFF2-40B4-BE49-F238E27FC236}">
                <a16:creationId xmlns:a16="http://schemas.microsoft.com/office/drawing/2014/main" id="{12C0E090-3A2A-4C93-AF8B-59630672B8B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4063" indent="-288925" eaLnBrk="0" hangingPunct="0">
              <a:spcBef>
                <a:spcPct val="30000"/>
              </a:spcBef>
              <a:defRPr sz="1200">
                <a:solidFill>
                  <a:schemeClr val="tx1"/>
                </a:solidFill>
                <a:latin typeface="Calibri" panose="020F0502020204030204" pitchFamily="34" charset="0"/>
              </a:defRPr>
            </a:lvl2pPr>
            <a:lvl3pPr marL="1162050" indent="-230188" eaLnBrk="0" hangingPunct="0">
              <a:spcBef>
                <a:spcPct val="30000"/>
              </a:spcBef>
              <a:defRPr sz="1200">
                <a:solidFill>
                  <a:schemeClr val="tx1"/>
                </a:solidFill>
                <a:latin typeface="Calibri" panose="020F0502020204030204" pitchFamily="34" charset="0"/>
              </a:defRPr>
            </a:lvl3pPr>
            <a:lvl4pPr marL="1628775" indent="-230188" eaLnBrk="0" hangingPunct="0">
              <a:spcBef>
                <a:spcPct val="30000"/>
              </a:spcBef>
              <a:defRPr sz="1200">
                <a:solidFill>
                  <a:schemeClr val="tx1"/>
                </a:solidFill>
                <a:latin typeface="Calibri" panose="020F0502020204030204" pitchFamily="34" charset="0"/>
              </a:defRPr>
            </a:lvl4pPr>
            <a:lvl5pPr marL="2093913" indent="-230188" eaLnBrk="0" hangingPunct="0">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B6F0D0-EE7D-44BA-8883-00F4C7BFFAF9}" type="slidenum">
              <a:rPr lang="en-US" altLang="en-US">
                <a:latin typeface="Arial" panose="020B0604020202020204" pitchFamily="34" charset="0"/>
                <a:ea typeface="MS PGothic" panose="020B0600070205080204" pitchFamily="34" charset="-128"/>
              </a:rPr>
              <a:pPr eaLnBrk="1" hangingPunct="1">
                <a:spcBef>
                  <a:spcPct val="0"/>
                </a:spcBef>
              </a:pPr>
              <a:t>33</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01695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3D749D-7E29-4207-B582-946A0A901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B7254C4-D404-4380-9570-AEB937EE2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a:extLst>
              <a:ext uri="{FF2B5EF4-FFF2-40B4-BE49-F238E27FC236}">
                <a16:creationId xmlns:a16="http://schemas.microsoft.com/office/drawing/2014/main" id="{604A8EF2-4211-4350-93C2-E5AE6E097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2C5450-43C3-4F7A-9BDB-929BA624E9F5}" type="slidenum">
              <a:rPr lang="en-US" altLang="en-US" smtClean="0">
                <a:latin typeface="Arial" panose="020B0604020202020204" pitchFamily="34" charset="0"/>
                <a:ea typeface="MS PGothic" panose="020B0600070205080204" pitchFamily="34" charset="-128"/>
              </a:rPr>
              <a:pPr>
                <a:spcBef>
                  <a:spcPct val="0"/>
                </a:spcBef>
              </a:pPr>
              <a:t>34</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480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7</a:t>
            </a:fld>
            <a:endParaRPr lang="en-US" altLang="en-US" dirty="0"/>
          </a:p>
        </p:txBody>
      </p:sp>
    </p:spTree>
    <p:extLst>
      <p:ext uri="{BB962C8B-B14F-4D97-AF65-F5344CB8AC3E}">
        <p14:creationId xmlns:p14="http://schemas.microsoft.com/office/powerpoint/2010/main" val="1912443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3D749D-7E29-4207-B582-946A0A901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B7254C4-D404-4380-9570-AEB937EE2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a:extLst>
              <a:ext uri="{FF2B5EF4-FFF2-40B4-BE49-F238E27FC236}">
                <a16:creationId xmlns:a16="http://schemas.microsoft.com/office/drawing/2014/main" id="{604A8EF2-4211-4350-93C2-E5AE6E097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2C5450-43C3-4F7A-9BDB-929BA624E9F5}" type="slidenum">
              <a:rPr lang="en-US" altLang="en-US" smtClean="0">
                <a:latin typeface="Arial" panose="020B0604020202020204" pitchFamily="34" charset="0"/>
                <a:ea typeface="MS PGothic" panose="020B0600070205080204" pitchFamily="34" charset="-128"/>
              </a:rPr>
              <a:pPr>
                <a:spcBef>
                  <a:spcPct val="0"/>
                </a:spcBef>
              </a:pPr>
              <a:t>35</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925693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3D749D-7E29-4207-B582-946A0A901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B7254C4-D404-4380-9570-AEB937EE2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a:extLst>
              <a:ext uri="{FF2B5EF4-FFF2-40B4-BE49-F238E27FC236}">
                <a16:creationId xmlns:a16="http://schemas.microsoft.com/office/drawing/2014/main" id="{604A8EF2-4211-4350-93C2-E5AE6E097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2C5450-43C3-4F7A-9BDB-929BA624E9F5}" type="slidenum">
              <a:rPr lang="en-US" altLang="en-US" smtClean="0">
                <a:latin typeface="Arial" panose="020B0604020202020204" pitchFamily="34" charset="0"/>
                <a:ea typeface="MS PGothic" panose="020B0600070205080204" pitchFamily="34" charset="-128"/>
              </a:rPr>
              <a:pPr>
                <a:spcBef>
                  <a:spcPct val="0"/>
                </a:spcBef>
              </a:pPr>
              <a:t>36</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1939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3D749D-7E29-4207-B582-946A0A901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B7254C4-D404-4380-9570-AEB937EE2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a:extLst>
              <a:ext uri="{FF2B5EF4-FFF2-40B4-BE49-F238E27FC236}">
                <a16:creationId xmlns:a16="http://schemas.microsoft.com/office/drawing/2014/main" id="{604A8EF2-4211-4350-93C2-E5AE6E097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2C5450-43C3-4F7A-9BDB-929BA624E9F5}" type="slidenum">
              <a:rPr lang="en-US" altLang="en-US" smtClean="0">
                <a:latin typeface="Arial" panose="020B0604020202020204" pitchFamily="34" charset="0"/>
                <a:ea typeface="MS PGothic" panose="020B0600070205080204" pitchFamily="34" charset="-128"/>
              </a:rPr>
              <a:pPr>
                <a:spcBef>
                  <a:spcPct val="0"/>
                </a:spcBef>
              </a:pPr>
              <a:t>37</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49562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3D749D-7E29-4207-B582-946A0A901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B7254C4-D404-4380-9570-AEB937EE2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a:extLst>
              <a:ext uri="{FF2B5EF4-FFF2-40B4-BE49-F238E27FC236}">
                <a16:creationId xmlns:a16="http://schemas.microsoft.com/office/drawing/2014/main" id="{604A8EF2-4211-4350-93C2-E5AE6E097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2C5450-43C3-4F7A-9BDB-929BA624E9F5}" type="slidenum">
              <a:rPr lang="en-US" altLang="en-US" smtClean="0">
                <a:latin typeface="Arial" panose="020B0604020202020204" pitchFamily="34" charset="0"/>
                <a:ea typeface="MS PGothic" panose="020B0600070205080204" pitchFamily="34" charset="-128"/>
              </a:rPr>
              <a:pPr>
                <a:spcBef>
                  <a:spcPct val="0"/>
                </a:spcBef>
              </a:pPr>
              <a:t>38</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7503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3D749D-7E29-4207-B582-946A0A901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B7254C4-D404-4380-9570-AEB937EE2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a:extLst>
              <a:ext uri="{FF2B5EF4-FFF2-40B4-BE49-F238E27FC236}">
                <a16:creationId xmlns:a16="http://schemas.microsoft.com/office/drawing/2014/main" id="{604A8EF2-4211-4350-93C2-E5AE6E097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2C5450-43C3-4F7A-9BDB-929BA624E9F5}" type="slidenum">
              <a:rPr lang="en-US" altLang="en-US" smtClean="0">
                <a:latin typeface="Arial" panose="020B0604020202020204" pitchFamily="34" charset="0"/>
                <a:ea typeface="MS PGothic" panose="020B0600070205080204" pitchFamily="34" charset="-128"/>
              </a:rPr>
              <a:pPr>
                <a:spcBef>
                  <a:spcPct val="0"/>
                </a:spcBef>
              </a:pPr>
              <a:t>39</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99024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3D749D-7E29-4207-B582-946A0A901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B7254C4-D404-4380-9570-AEB937EE2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a:extLst>
              <a:ext uri="{FF2B5EF4-FFF2-40B4-BE49-F238E27FC236}">
                <a16:creationId xmlns:a16="http://schemas.microsoft.com/office/drawing/2014/main" id="{604A8EF2-4211-4350-93C2-E5AE6E097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2C5450-43C3-4F7A-9BDB-929BA624E9F5}" type="slidenum">
              <a:rPr lang="en-US" altLang="en-US" smtClean="0">
                <a:latin typeface="Arial" panose="020B0604020202020204" pitchFamily="34" charset="0"/>
                <a:ea typeface="MS PGothic" panose="020B0600070205080204" pitchFamily="34" charset="-128"/>
              </a:rPr>
              <a:pPr>
                <a:spcBef>
                  <a:spcPct val="0"/>
                </a:spcBef>
              </a:pPr>
              <a:t>40</a:t>
            </a:fld>
            <a:endParaRPr lang="en-US" alt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1284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013087F-0973-430D-9766-6C5D2B83DE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47975FB-9AA2-46FE-A9D4-C930F7AB79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684" name="Slide Number Placeholder 3">
            <a:extLst>
              <a:ext uri="{FF2B5EF4-FFF2-40B4-BE49-F238E27FC236}">
                <a16:creationId xmlns:a16="http://schemas.microsoft.com/office/drawing/2014/main" id="{E9FE6BE8-19C0-4455-A8D8-66B5F250F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3527B9-1E49-472B-B040-B66B339032B8}" type="slidenum">
              <a:rPr lang="en-US" altLang="en-US" smtClean="0"/>
              <a:pPr>
                <a:spcBef>
                  <a:spcPct val="0"/>
                </a:spcBef>
              </a:pPr>
              <a:t>41</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8</a:t>
            </a:fld>
            <a:endParaRPr lang="en-US" altLang="en-US" dirty="0"/>
          </a:p>
        </p:txBody>
      </p:sp>
    </p:spTree>
    <p:extLst>
      <p:ext uri="{BB962C8B-B14F-4D97-AF65-F5344CB8AC3E}">
        <p14:creationId xmlns:p14="http://schemas.microsoft.com/office/powerpoint/2010/main" val="218839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9</a:t>
            </a:fld>
            <a:endParaRPr lang="en-US" altLang="en-US" dirty="0"/>
          </a:p>
        </p:txBody>
      </p:sp>
    </p:spTree>
    <p:extLst>
      <p:ext uri="{BB962C8B-B14F-4D97-AF65-F5344CB8AC3E}">
        <p14:creationId xmlns:p14="http://schemas.microsoft.com/office/powerpoint/2010/main" val="417347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10</a:t>
            </a:fld>
            <a:endParaRPr lang="en-US" altLang="en-US" dirty="0"/>
          </a:p>
        </p:txBody>
      </p:sp>
    </p:spTree>
    <p:extLst>
      <p:ext uri="{BB962C8B-B14F-4D97-AF65-F5344CB8AC3E}">
        <p14:creationId xmlns:p14="http://schemas.microsoft.com/office/powerpoint/2010/main" val="13408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11</a:t>
            </a:fld>
            <a:endParaRPr lang="en-US" altLang="en-US" dirty="0"/>
          </a:p>
        </p:txBody>
      </p:sp>
    </p:spTree>
    <p:extLst>
      <p:ext uri="{BB962C8B-B14F-4D97-AF65-F5344CB8AC3E}">
        <p14:creationId xmlns:p14="http://schemas.microsoft.com/office/powerpoint/2010/main" val="82559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12</a:t>
            </a:fld>
            <a:endParaRPr lang="en-US" altLang="en-US" dirty="0"/>
          </a:p>
        </p:txBody>
      </p:sp>
    </p:spTree>
    <p:extLst>
      <p:ext uri="{BB962C8B-B14F-4D97-AF65-F5344CB8AC3E}">
        <p14:creationId xmlns:p14="http://schemas.microsoft.com/office/powerpoint/2010/main" val="293552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90AAA80-08C8-4630-BB90-B919DF44D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C2A26C4-776A-4086-B161-F519BA246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7AAAC4F-201F-41C7-8F35-C2426076BCC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FB00DA-2906-46BC-8B26-D101A2DE3F5A}" type="slidenum">
              <a:rPr lang="en-US" altLang="en-US"/>
              <a:pPr eaLnBrk="1" hangingPunct="1"/>
              <a:t>14</a:t>
            </a:fld>
            <a:endParaRPr lang="en-US" altLang="en-US" dirty="0"/>
          </a:p>
        </p:txBody>
      </p:sp>
    </p:spTree>
    <p:extLst>
      <p:ext uri="{BB962C8B-B14F-4D97-AF65-F5344CB8AC3E}">
        <p14:creationId xmlns:p14="http://schemas.microsoft.com/office/powerpoint/2010/main" val="2647588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age - Gradi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7C30E-D304-7742-A362-367DDA60EADE}"/>
              </a:ext>
            </a:extLst>
          </p:cNvPr>
          <p:cNvSpPr/>
          <p:nvPr userDrawn="1"/>
        </p:nvSpPr>
        <p:spPr>
          <a:xfrm>
            <a:off x="0" y="5500688"/>
            <a:ext cx="12242987" cy="1357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noFill/>
            </a:endParaRPr>
          </a:p>
        </p:txBody>
      </p:sp>
      <p:sp>
        <p:nvSpPr>
          <p:cNvPr id="7" name="Subtitle 2"/>
          <p:cNvSpPr>
            <a:spLocks noGrp="1"/>
          </p:cNvSpPr>
          <p:nvPr>
            <p:ph type="subTitle" idx="1"/>
          </p:nvPr>
        </p:nvSpPr>
        <p:spPr>
          <a:xfrm>
            <a:off x="641779" y="2667004"/>
            <a:ext cx="10972800" cy="704851"/>
          </a:xfrm>
          <a:prstGeom prst="rect">
            <a:avLst/>
          </a:prstGeom>
        </p:spPr>
        <p:txBody>
          <a:bodyPr vert="horz"/>
          <a:lstStyle>
            <a:lvl1pPr marL="0" indent="0" algn="l">
              <a:buNone/>
              <a:defRPr sz="2800" b="0" i="0">
                <a:solidFill>
                  <a:schemeClr val="tx1"/>
                </a:solidFill>
                <a:latin typeface="Cambria" panose="02040503050406030204" pitchFamily="18" charset="0"/>
                <a:cs typeface="Arial"/>
              </a:defRPr>
            </a:lvl1pPr>
            <a:lvl2pPr marL="609495" indent="0" algn="ctr">
              <a:buNone/>
              <a:defRPr/>
            </a:lvl2pPr>
            <a:lvl3pPr marL="1218992" indent="0" algn="ctr">
              <a:buNone/>
              <a:defRPr/>
            </a:lvl3pPr>
            <a:lvl4pPr marL="1828488" indent="0" algn="ctr">
              <a:buNone/>
              <a:defRPr/>
            </a:lvl4pPr>
            <a:lvl5pPr marL="2437986" indent="0" algn="ctr">
              <a:buNone/>
              <a:defRPr/>
            </a:lvl5pPr>
            <a:lvl6pPr marL="3047480" indent="0" algn="ctr">
              <a:buNone/>
              <a:defRPr/>
            </a:lvl6pPr>
            <a:lvl7pPr marL="3656975" indent="0" algn="ctr">
              <a:buNone/>
              <a:defRPr/>
            </a:lvl7pPr>
            <a:lvl8pPr marL="4266471" indent="0" algn="ctr">
              <a:buNone/>
              <a:defRPr/>
            </a:lvl8pPr>
            <a:lvl9pPr marL="4875967" indent="0" algn="ctr">
              <a:buNone/>
              <a:defRPr/>
            </a:lvl9pPr>
          </a:lstStyle>
          <a:p>
            <a:r>
              <a:rPr lang="en-US"/>
              <a:t>Click to edit Master subtitle style</a:t>
            </a:r>
          </a:p>
        </p:txBody>
      </p:sp>
      <p:sp>
        <p:nvSpPr>
          <p:cNvPr id="8" name="Content Placeholder 10"/>
          <p:cNvSpPr>
            <a:spLocks noGrp="1"/>
          </p:cNvSpPr>
          <p:nvPr>
            <p:ph sz="quarter" idx="10" hasCustomPrompt="1"/>
          </p:nvPr>
        </p:nvSpPr>
        <p:spPr>
          <a:xfrm>
            <a:off x="2252865" y="4790092"/>
            <a:ext cx="9361715" cy="596678"/>
          </a:xfrm>
          <a:prstGeom prst="rect">
            <a:avLst/>
          </a:prstGeom>
        </p:spPr>
        <p:txBody>
          <a:bodyPr vert="horz"/>
          <a:lstStyle>
            <a:lvl1pPr marL="0" indent="0" algn="r">
              <a:buNone/>
              <a:defRPr sz="2400" i="1">
                <a:solidFill>
                  <a:schemeClr val="tx1"/>
                </a:solidFill>
                <a:latin typeface="Cambria" panose="02040503050406030204" pitchFamily="18" charset="0"/>
                <a:cs typeface="Arial"/>
              </a:defRPr>
            </a:lvl1pPr>
            <a:lvl2pPr algn="r">
              <a:defRPr sz="4799">
                <a:latin typeface="Arial"/>
                <a:cs typeface="Arial"/>
              </a:defRPr>
            </a:lvl2pPr>
            <a:lvl3pPr algn="r">
              <a:defRPr sz="4799">
                <a:latin typeface="Arial"/>
                <a:cs typeface="Arial"/>
              </a:defRPr>
            </a:lvl3pPr>
            <a:lvl4pPr algn="r">
              <a:defRPr sz="4799">
                <a:latin typeface="Arial"/>
                <a:cs typeface="Arial"/>
              </a:defRPr>
            </a:lvl4pPr>
            <a:lvl5pPr algn="r">
              <a:defRPr sz="4799">
                <a:latin typeface="Arial"/>
                <a:cs typeface="Arial"/>
              </a:defRPr>
            </a:lvl5pPr>
          </a:lstStyle>
          <a:p>
            <a:pPr lvl="0"/>
            <a:r>
              <a:rPr lang="en-US"/>
              <a:t>MM/DD/YYYY</a:t>
            </a:r>
          </a:p>
        </p:txBody>
      </p:sp>
      <p:sp>
        <p:nvSpPr>
          <p:cNvPr id="13" name="Title 12"/>
          <p:cNvSpPr>
            <a:spLocks noGrp="1"/>
          </p:cNvSpPr>
          <p:nvPr>
            <p:ph type="title"/>
          </p:nvPr>
        </p:nvSpPr>
        <p:spPr>
          <a:xfrm>
            <a:off x="641779" y="457202"/>
            <a:ext cx="10972800" cy="1881597"/>
          </a:xfrm>
          <a:prstGeom prst="rect">
            <a:avLst/>
          </a:prstGeom>
        </p:spPr>
        <p:txBody>
          <a:bodyPr vert="horz"/>
          <a:lstStyle>
            <a:lvl1pPr algn="l">
              <a:defRPr sz="6000" b="1" i="0">
                <a:solidFill>
                  <a:schemeClr val="tx1"/>
                </a:solidFill>
                <a:latin typeface="Arial Narrow" panose="020B0604020202020204" pitchFamily="34" charset="0"/>
                <a:cs typeface="Arial Narrow"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1008B5A6-FD7B-A642-AA78-C3E565A18113}"/>
              </a:ext>
            </a:extLst>
          </p:cNvPr>
          <p:cNvPicPr>
            <a:picLocks noChangeAspect="1"/>
          </p:cNvPicPr>
          <p:nvPr userDrawn="1"/>
        </p:nvPicPr>
        <p:blipFill>
          <a:blip r:embed="rId2">
            <a:extLst>
              <a:ext uri="{28A0092B-C50C-407E-A947-70E740481C1C}">
                <a14:useLocalDpi xmlns:a14="http://schemas.microsoft.com/office/drawing/2010/main" val="0"/>
              </a:ext>
            </a:extLst>
          </a:blip>
          <a:srcRect t="16717" b="16717"/>
          <a:stretch/>
        </p:blipFill>
        <p:spPr>
          <a:xfrm>
            <a:off x="7513330" y="5788963"/>
            <a:ext cx="4378223" cy="780762"/>
          </a:xfrm>
          <a:prstGeom prst="rect">
            <a:avLst/>
          </a:prstGeom>
        </p:spPr>
      </p:pic>
    </p:spTree>
    <p:extLst>
      <p:ext uri="{BB962C8B-B14F-4D97-AF65-F5344CB8AC3E}">
        <p14:creationId xmlns:p14="http://schemas.microsoft.com/office/powerpoint/2010/main" val="268115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FAE0BB-31CD-FF42-B449-3B90615C0901}"/>
              </a:ext>
            </a:extLst>
          </p:cNvPr>
          <p:cNvSpPr>
            <a:spLocks noGrp="1"/>
          </p:cNvSpPr>
          <p:nvPr>
            <p:ph type="sldNum" sz="quarter" idx="32"/>
          </p:nvPr>
        </p:nvSpPr>
        <p:spPr/>
        <p:txBody>
          <a:bodyPr/>
          <a:lstStyle/>
          <a:p>
            <a:fld id="{234755BD-B4AC-9044-BCE4-27904766F8BB}" type="slidenum">
              <a:rPr lang="en-US" smtClean="0"/>
              <a:pPr/>
              <a:t>‹#›</a:t>
            </a:fld>
            <a:endParaRPr lang="en-US" dirty="0"/>
          </a:p>
        </p:txBody>
      </p:sp>
      <p:cxnSp>
        <p:nvCxnSpPr>
          <p:cNvPr id="38" name="Straight Connector 37">
            <a:extLst>
              <a:ext uri="{FF2B5EF4-FFF2-40B4-BE49-F238E27FC236}">
                <a16:creationId xmlns:a16="http://schemas.microsoft.com/office/drawing/2014/main" id="{EA3C4354-DC86-134A-A92D-97EDBD2B6C8E}"/>
              </a:ext>
            </a:extLst>
          </p:cNvPr>
          <p:cNvCxnSpPr>
            <a:cxnSpLocks/>
          </p:cNvCxnSpPr>
          <p:nvPr userDrawn="1"/>
        </p:nvCxnSpPr>
        <p:spPr>
          <a:xfrm>
            <a:off x="897120"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39" name="Title Placeholder 17">
            <a:extLst>
              <a:ext uri="{FF2B5EF4-FFF2-40B4-BE49-F238E27FC236}">
                <a16:creationId xmlns:a16="http://schemas.microsoft.com/office/drawing/2014/main" id="{075E4044-40AF-3845-A0FF-CACFEAC608FF}"/>
              </a:ext>
            </a:extLst>
          </p:cNvPr>
          <p:cNvSpPr>
            <a:spLocks noGrp="1"/>
          </p:cNvSpPr>
          <p:nvPr>
            <p:ph type="title"/>
          </p:nvPr>
        </p:nvSpPr>
        <p:spPr>
          <a:xfrm>
            <a:off x="912569" y="349504"/>
            <a:ext cx="8991511" cy="798177"/>
          </a:xfrm>
          <a:prstGeom prst="rect">
            <a:avLst/>
          </a:prstGeom>
        </p:spPr>
        <p:txBody>
          <a:bodyPr vert="horz" lIns="0" tIns="45720" rIns="91440" bIns="45720" rtlCol="0" anchor="b" anchorCtr="0">
            <a:noAutofit/>
          </a:bodyPr>
          <a:lstStyle/>
          <a:p>
            <a:r>
              <a:rPr lang="en-US"/>
              <a:t>Click to edit Master title style</a:t>
            </a:r>
          </a:p>
        </p:txBody>
      </p:sp>
      <p:sp>
        <p:nvSpPr>
          <p:cNvPr id="24" name="Picture Placeholder 31">
            <a:extLst>
              <a:ext uri="{FF2B5EF4-FFF2-40B4-BE49-F238E27FC236}">
                <a16:creationId xmlns:a16="http://schemas.microsoft.com/office/drawing/2014/main" id="{96E70AE9-FB76-604B-A65C-598FA706A7D7}"/>
              </a:ext>
            </a:extLst>
          </p:cNvPr>
          <p:cNvSpPr>
            <a:spLocks noGrp="1"/>
          </p:cNvSpPr>
          <p:nvPr>
            <p:ph type="pic" sz="quarter" idx="28" hasCustomPrompt="1"/>
          </p:nvPr>
        </p:nvSpPr>
        <p:spPr>
          <a:xfrm>
            <a:off x="910089"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5" name="Text Placeholder 2">
            <a:extLst>
              <a:ext uri="{FF2B5EF4-FFF2-40B4-BE49-F238E27FC236}">
                <a16:creationId xmlns:a16="http://schemas.microsoft.com/office/drawing/2014/main" id="{BF8C0C59-6ED8-2D48-AC15-EDF74BEAB43A}"/>
              </a:ext>
            </a:extLst>
          </p:cNvPr>
          <p:cNvSpPr>
            <a:spLocks noGrp="1"/>
          </p:cNvSpPr>
          <p:nvPr>
            <p:ph type="body" sz="quarter" idx="31" hasCustomPrompt="1"/>
          </p:nvPr>
        </p:nvSpPr>
        <p:spPr>
          <a:xfrm>
            <a:off x="910089" y="3778175"/>
            <a:ext cx="2145344" cy="2101926"/>
          </a:xfrm>
        </p:spPr>
        <p:txBody>
          <a:bodyPr lIns="0">
            <a:noAutofit/>
          </a:bodyPr>
          <a:lstStyle>
            <a:lvl1pPr marL="0" indent="0">
              <a:lnSpc>
                <a:spcPct val="110000"/>
              </a:lnSpc>
              <a:spcBef>
                <a:spcPts val="1000"/>
              </a:spcBef>
              <a:buFontTx/>
              <a:buNone/>
              <a:defRPr sz="18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27" name="Text Placeholder 2">
            <a:extLst>
              <a:ext uri="{FF2B5EF4-FFF2-40B4-BE49-F238E27FC236}">
                <a16:creationId xmlns:a16="http://schemas.microsoft.com/office/drawing/2014/main" id="{3E6314B7-065C-834C-A970-18D9159E830F}"/>
              </a:ext>
            </a:extLst>
          </p:cNvPr>
          <p:cNvSpPr>
            <a:spLocks noGrp="1"/>
          </p:cNvSpPr>
          <p:nvPr>
            <p:ph type="body" sz="quarter" idx="33" hasCustomPrompt="1"/>
          </p:nvPr>
        </p:nvSpPr>
        <p:spPr>
          <a:xfrm>
            <a:off x="910088"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28" name="Picture Placeholder 31">
            <a:extLst>
              <a:ext uri="{FF2B5EF4-FFF2-40B4-BE49-F238E27FC236}">
                <a16:creationId xmlns:a16="http://schemas.microsoft.com/office/drawing/2014/main" id="{96CC19F3-F173-CD42-86F2-D17DB0FED06F}"/>
              </a:ext>
            </a:extLst>
          </p:cNvPr>
          <p:cNvSpPr>
            <a:spLocks noGrp="1"/>
          </p:cNvSpPr>
          <p:nvPr>
            <p:ph type="pic" sz="quarter" idx="39" hasCustomPrompt="1"/>
          </p:nvPr>
        </p:nvSpPr>
        <p:spPr>
          <a:xfrm>
            <a:off x="9136570"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0" name="Text Placeholder 2">
            <a:extLst>
              <a:ext uri="{FF2B5EF4-FFF2-40B4-BE49-F238E27FC236}">
                <a16:creationId xmlns:a16="http://schemas.microsoft.com/office/drawing/2014/main" id="{B98CF99A-3EA3-EB40-BC93-51373A3B2F8B}"/>
              </a:ext>
            </a:extLst>
          </p:cNvPr>
          <p:cNvSpPr>
            <a:spLocks noGrp="1"/>
          </p:cNvSpPr>
          <p:nvPr>
            <p:ph type="body" sz="quarter" idx="40" hasCustomPrompt="1"/>
          </p:nvPr>
        </p:nvSpPr>
        <p:spPr>
          <a:xfrm>
            <a:off x="9136570" y="3778175"/>
            <a:ext cx="2145344" cy="2101926"/>
          </a:xfrm>
        </p:spPr>
        <p:txBody>
          <a:bodyPr lIns="0">
            <a:noAutofit/>
          </a:bodyPr>
          <a:lstStyle>
            <a:lvl1pPr marL="0" indent="0">
              <a:lnSpc>
                <a:spcPct val="110000"/>
              </a:lnSpc>
              <a:spcBef>
                <a:spcPts val="1000"/>
              </a:spcBef>
              <a:buFontTx/>
              <a:buNone/>
              <a:defRPr sz="18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31" name="Text Placeholder 2">
            <a:extLst>
              <a:ext uri="{FF2B5EF4-FFF2-40B4-BE49-F238E27FC236}">
                <a16:creationId xmlns:a16="http://schemas.microsoft.com/office/drawing/2014/main" id="{0BC8F4ED-5E68-2449-AD64-8F4F79A34ED9}"/>
              </a:ext>
            </a:extLst>
          </p:cNvPr>
          <p:cNvSpPr>
            <a:spLocks noGrp="1"/>
          </p:cNvSpPr>
          <p:nvPr>
            <p:ph type="body" sz="quarter" idx="41" hasCustomPrompt="1"/>
          </p:nvPr>
        </p:nvSpPr>
        <p:spPr>
          <a:xfrm>
            <a:off x="9136569"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32" name="Picture Placeholder 31">
            <a:extLst>
              <a:ext uri="{FF2B5EF4-FFF2-40B4-BE49-F238E27FC236}">
                <a16:creationId xmlns:a16="http://schemas.microsoft.com/office/drawing/2014/main" id="{93030644-BEAB-4A4D-96D8-83AF3883CF41}"/>
              </a:ext>
            </a:extLst>
          </p:cNvPr>
          <p:cNvSpPr>
            <a:spLocks noGrp="1"/>
          </p:cNvSpPr>
          <p:nvPr>
            <p:ph type="pic" sz="quarter" idx="42" hasCustomPrompt="1"/>
          </p:nvPr>
        </p:nvSpPr>
        <p:spPr>
          <a:xfrm>
            <a:off x="3658544"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7" name="Text Placeholder 2">
            <a:extLst>
              <a:ext uri="{FF2B5EF4-FFF2-40B4-BE49-F238E27FC236}">
                <a16:creationId xmlns:a16="http://schemas.microsoft.com/office/drawing/2014/main" id="{E28FEAD2-259D-E74D-8873-31B5EAC1E858}"/>
              </a:ext>
            </a:extLst>
          </p:cNvPr>
          <p:cNvSpPr>
            <a:spLocks noGrp="1"/>
          </p:cNvSpPr>
          <p:nvPr>
            <p:ph type="body" sz="quarter" idx="43" hasCustomPrompt="1"/>
          </p:nvPr>
        </p:nvSpPr>
        <p:spPr>
          <a:xfrm>
            <a:off x="3658544" y="3778175"/>
            <a:ext cx="2145344" cy="2101926"/>
          </a:xfrm>
        </p:spPr>
        <p:txBody>
          <a:bodyPr lIns="0">
            <a:noAutofit/>
          </a:bodyPr>
          <a:lstStyle>
            <a:lvl1pPr marL="0" indent="0">
              <a:lnSpc>
                <a:spcPct val="110000"/>
              </a:lnSpc>
              <a:spcBef>
                <a:spcPts val="1000"/>
              </a:spcBef>
              <a:buFontTx/>
              <a:buNone/>
              <a:defRPr sz="18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40" name="Text Placeholder 2">
            <a:extLst>
              <a:ext uri="{FF2B5EF4-FFF2-40B4-BE49-F238E27FC236}">
                <a16:creationId xmlns:a16="http://schemas.microsoft.com/office/drawing/2014/main" id="{33DA959B-5B2A-4C4E-BF5F-130477D3F8CE}"/>
              </a:ext>
            </a:extLst>
          </p:cNvPr>
          <p:cNvSpPr>
            <a:spLocks noGrp="1"/>
          </p:cNvSpPr>
          <p:nvPr>
            <p:ph type="body" sz="quarter" idx="44" hasCustomPrompt="1"/>
          </p:nvPr>
        </p:nvSpPr>
        <p:spPr>
          <a:xfrm>
            <a:off x="3658543"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sp>
        <p:nvSpPr>
          <p:cNvPr id="41" name="Picture Placeholder 31">
            <a:extLst>
              <a:ext uri="{FF2B5EF4-FFF2-40B4-BE49-F238E27FC236}">
                <a16:creationId xmlns:a16="http://schemas.microsoft.com/office/drawing/2014/main" id="{68867C6A-7C54-894A-BC7D-E98DC5E4A431}"/>
              </a:ext>
            </a:extLst>
          </p:cNvPr>
          <p:cNvSpPr>
            <a:spLocks noGrp="1"/>
          </p:cNvSpPr>
          <p:nvPr>
            <p:ph type="pic" sz="quarter" idx="45" hasCustomPrompt="1"/>
          </p:nvPr>
        </p:nvSpPr>
        <p:spPr>
          <a:xfrm>
            <a:off x="6388114" y="2369223"/>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42" name="Text Placeholder 2">
            <a:extLst>
              <a:ext uri="{FF2B5EF4-FFF2-40B4-BE49-F238E27FC236}">
                <a16:creationId xmlns:a16="http://schemas.microsoft.com/office/drawing/2014/main" id="{611DAA6E-D53E-234D-AA4F-BB5F610D9025}"/>
              </a:ext>
            </a:extLst>
          </p:cNvPr>
          <p:cNvSpPr>
            <a:spLocks noGrp="1"/>
          </p:cNvSpPr>
          <p:nvPr>
            <p:ph type="body" sz="quarter" idx="46" hasCustomPrompt="1"/>
          </p:nvPr>
        </p:nvSpPr>
        <p:spPr>
          <a:xfrm>
            <a:off x="6388114" y="3778175"/>
            <a:ext cx="2145344" cy="2101926"/>
          </a:xfrm>
        </p:spPr>
        <p:txBody>
          <a:bodyPr lIns="0">
            <a:noAutofit/>
          </a:bodyPr>
          <a:lstStyle>
            <a:lvl1pPr marL="0" indent="0">
              <a:lnSpc>
                <a:spcPct val="110000"/>
              </a:lnSpc>
              <a:spcBef>
                <a:spcPts val="1000"/>
              </a:spcBef>
              <a:buFontTx/>
              <a:buNone/>
              <a:defRPr sz="1800" b="0" i="0" baseline="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43" name="Text Placeholder 2">
            <a:extLst>
              <a:ext uri="{FF2B5EF4-FFF2-40B4-BE49-F238E27FC236}">
                <a16:creationId xmlns:a16="http://schemas.microsoft.com/office/drawing/2014/main" id="{2CEA056E-C884-244F-9FA5-F52654E0C3AE}"/>
              </a:ext>
            </a:extLst>
          </p:cNvPr>
          <p:cNvSpPr>
            <a:spLocks noGrp="1"/>
          </p:cNvSpPr>
          <p:nvPr>
            <p:ph type="body" sz="quarter" idx="47" hasCustomPrompt="1"/>
          </p:nvPr>
        </p:nvSpPr>
        <p:spPr>
          <a:xfrm>
            <a:off x="6388113" y="3083738"/>
            <a:ext cx="2145345" cy="605466"/>
          </a:xfrm>
        </p:spPr>
        <p:txBody>
          <a:bodyPr vert="horz" lIns="0" tIns="0" rIns="0" bIns="0" rtlCol="0" anchor="t" anchorCtr="0">
            <a:noAutofit/>
          </a:bodyPr>
          <a:lstStyle>
            <a:lvl1pPr marL="0" indent="0">
              <a:buFontTx/>
              <a:buNone/>
              <a:defRPr lang="en-US" sz="205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description</a:t>
            </a:r>
          </a:p>
        </p:txBody>
      </p:sp>
      <p:pic>
        <p:nvPicPr>
          <p:cNvPr id="18" name="Picture 17">
            <a:extLst>
              <a:ext uri="{FF2B5EF4-FFF2-40B4-BE49-F238E27FC236}">
                <a16:creationId xmlns:a16="http://schemas.microsoft.com/office/drawing/2014/main" id="{B360D5F2-95F3-8949-ACB9-17B525032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42231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and Photo Split - Whit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82854D6-B623-9F4B-8173-55532FEF9376}"/>
              </a:ext>
            </a:extLst>
          </p:cNvPr>
          <p:cNvSpPr>
            <a:spLocks noGrp="1" noChangeAspect="1"/>
          </p:cNvSpPr>
          <p:nvPr>
            <p:ph type="pic" idx="1"/>
          </p:nvPr>
        </p:nvSpPr>
        <p:spPr>
          <a:xfrm>
            <a:off x="6096595" y="0"/>
            <a:ext cx="6101503" cy="6858000"/>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8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13" name="Graphic 12">
            <a:extLst>
              <a:ext uri="{FF2B5EF4-FFF2-40B4-BE49-F238E27FC236}">
                <a16:creationId xmlns:a16="http://schemas.microsoft.com/office/drawing/2014/main" id="{F5C684E6-C7D4-144C-9001-2716F124B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2" name="Slide Number Placeholder 2">
            <a:extLst>
              <a:ext uri="{FF2B5EF4-FFF2-40B4-BE49-F238E27FC236}">
                <a16:creationId xmlns:a16="http://schemas.microsoft.com/office/drawing/2014/main" id="{EEF4FC2F-DAA0-F341-92D7-AB4FF591EFA0}"/>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290496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with Photo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28C5A-08E7-BC42-BC24-7B607EC484CD}"/>
              </a:ext>
            </a:extLst>
          </p:cNvPr>
          <p:cNvSpPr>
            <a:spLocks noGrp="1"/>
          </p:cNvSpPr>
          <p:nvPr>
            <p:ph type="sldNum" sz="quarter" idx="10"/>
          </p:nvPr>
        </p:nvSpPr>
        <p:spPr/>
        <p:txBody>
          <a:bodyPr/>
          <a:lstStyle/>
          <a:p>
            <a:fld id="{234755BD-B4AC-9044-BCE4-27904766F8BB}" type="slidenum">
              <a:rPr lang="en-US" smtClean="0"/>
              <a:pPr/>
              <a:t>‹#›</a:t>
            </a:fld>
            <a:endParaRPr lang="en-US" dirty="0"/>
          </a:p>
        </p:txBody>
      </p:sp>
      <p:sp>
        <p:nvSpPr>
          <p:cNvPr id="5" name="Picture Placeholder 2">
            <a:extLst>
              <a:ext uri="{FF2B5EF4-FFF2-40B4-BE49-F238E27FC236}">
                <a16:creationId xmlns:a16="http://schemas.microsoft.com/office/drawing/2014/main" id="{0BDE5F3D-CEC7-574F-8B1A-72CDC410BE62}"/>
              </a:ext>
            </a:extLst>
          </p:cNvPr>
          <p:cNvSpPr>
            <a:spLocks noGrp="1" noChangeAspect="1"/>
          </p:cNvSpPr>
          <p:nvPr>
            <p:ph type="pic" idx="1"/>
          </p:nvPr>
        </p:nvSpPr>
        <p:spPr>
          <a:xfrm>
            <a:off x="1" y="0"/>
            <a:ext cx="3458849" cy="6858000"/>
          </a:xfrm>
          <a:solidFill>
            <a:schemeClr val="bg1">
              <a:lumMod val="95000"/>
            </a:schemeClr>
          </a:solidFill>
        </p:spPr>
        <p:txBody>
          <a:bodyPr anchor="t"/>
          <a:lstStyle>
            <a:lvl1pPr marL="0" indent="0" algn="l">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
        <p:nvSpPr>
          <p:cNvPr id="7" name="Text Placeholder 2">
            <a:extLst>
              <a:ext uri="{FF2B5EF4-FFF2-40B4-BE49-F238E27FC236}">
                <a16:creationId xmlns:a16="http://schemas.microsoft.com/office/drawing/2014/main" id="{D8C6D2D4-8D7D-244C-AF2D-34CB46657419}"/>
              </a:ext>
            </a:extLst>
          </p:cNvPr>
          <p:cNvSpPr>
            <a:spLocks noGrp="1"/>
          </p:cNvSpPr>
          <p:nvPr>
            <p:ph type="body" sz="quarter" idx="21" hasCustomPrompt="1"/>
          </p:nvPr>
        </p:nvSpPr>
        <p:spPr>
          <a:xfrm>
            <a:off x="3939605" y="2037562"/>
            <a:ext cx="7337344" cy="365126"/>
          </a:xfrm>
        </p:spPr>
        <p:txBody>
          <a:bodyPr lIns="0">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cxnSp>
        <p:nvCxnSpPr>
          <p:cNvPr id="8" name="Straight Connector 7">
            <a:extLst>
              <a:ext uri="{FF2B5EF4-FFF2-40B4-BE49-F238E27FC236}">
                <a16:creationId xmlns:a16="http://schemas.microsoft.com/office/drawing/2014/main" id="{CDA05FE6-20DB-9040-BA17-770A53015C9F}"/>
              </a:ext>
            </a:extLst>
          </p:cNvPr>
          <p:cNvCxnSpPr>
            <a:cxnSpLocks/>
          </p:cNvCxnSpPr>
          <p:nvPr userDrawn="1"/>
        </p:nvCxnSpPr>
        <p:spPr>
          <a:xfrm>
            <a:off x="3939605" y="2702071"/>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5" name="Title 4">
            <a:extLst>
              <a:ext uri="{FF2B5EF4-FFF2-40B4-BE49-F238E27FC236}">
                <a16:creationId xmlns:a16="http://schemas.microsoft.com/office/drawing/2014/main" id="{7931B1DB-C293-A840-B75B-BE17B0817D5B}"/>
              </a:ext>
            </a:extLst>
          </p:cNvPr>
          <p:cNvSpPr>
            <a:spLocks noGrp="1"/>
          </p:cNvSpPr>
          <p:nvPr>
            <p:ph type="title" hasCustomPrompt="1"/>
          </p:nvPr>
        </p:nvSpPr>
        <p:spPr>
          <a:xfrm>
            <a:off x="3939605" y="737889"/>
            <a:ext cx="7337344" cy="1107491"/>
          </a:xfrm>
        </p:spPr>
        <p:txBody>
          <a:bodyPr>
            <a:noAutofit/>
          </a:bodyPr>
          <a:lstStyle>
            <a:lvl1pPr>
              <a:defRPr sz="4000"/>
            </a:lvl1pPr>
          </a:lstStyle>
          <a:p>
            <a:r>
              <a:rPr lang="en-US"/>
              <a:t>title</a:t>
            </a:r>
          </a:p>
        </p:txBody>
      </p:sp>
      <p:sp>
        <p:nvSpPr>
          <p:cNvPr id="12" name="Text Placeholder 2">
            <a:extLst>
              <a:ext uri="{FF2B5EF4-FFF2-40B4-BE49-F238E27FC236}">
                <a16:creationId xmlns:a16="http://schemas.microsoft.com/office/drawing/2014/main" id="{478EBD1C-4A03-344E-918F-975F55317B28}"/>
              </a:ext>
            </a:extLst>
          </p:cNvPr>
          <p:cNvSpPr>
            <a:spLocks noGrp="1"/>
          </p:cNvSpPr>
          <p:nvPr>
            <p:ph type="body" sz="quarter" idx="24" hasCustomPrompt="1"/>
          </p:nvPr>
        </p:nvSpPr>
        <p:spPr>
          <a:xfrm>
            <a:off x="3961076" y="3710754"/>
            <a:ext cx="3407194" cy="21831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Aenean lacinia </a:t>
            </a:r>
            <a:r>
              <a:rPr lang="en-US" err="1"/>
              <a:t>bibendum</a:t>
            </a:r>
            <a:r>
              <a:rPr lang="en-US"/>
              <a:t> </a:t>
            </a:r>
            <a:r>
              <a:rPr lang="en-US" err="1"/>
              <a:t>nulla</a:t>
            </a:r>
            <a:r>
              <a:rPr lang="en-US"/>
              <a:t> sed </a:t>
            </a:r>
            <a:r>
              <a:rPr lang="en-US" err="1"/>
              <a:t>consectetur</a:t>
            </a:r>
            <a:r>
              <a:rPr lang="en-US"/>
              <a:t>. </a:t>
            </a:r>
          </a:p>
        </p:txBody>
      </p:sp>
      <p:sp>
        <p:nvSpPr>
          <p:cNvPr id="13" name="Text Placeholder 2">
            <a:extLst>
              <a:ext uri="{FF2B5EF4-FFF2-40B4-BE49-F238E27FC236}">
                <a16:creationId xmlns:a16="http://schemas.microsoft.com/office/drawing/2014/main" id="{F355F047-E3CB-C642-868A-FFACFF64801A}"/>
              </a:ext>
            </a:extLst>
          </p:cNvPr>
          <p:cNvSpPr>
            <a:spLocks noGrp="1"/>
          </p:cNvSpPr>
          <p:nvPr>
            <p:ph type="body" sz="quarter" idx="25" hasCustomPrompt="1"/>
          </p:nvPr>
        </p:nvSpPr>
        <p:spPr>
          <a:xfrm>
            <a:off x="3961076" y="3077953"/>
            <a:ext cx="3049324"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7" name="Text Placeholder 2">
            <a:extLst>
              <a:ext uri="{FF2B5EF4-FFF2-40B4-BE49-F238E27FC236}">
                <a16:creationId xmlns:a16="http://schemas.microsoft.com/office/drawing/2014/main" id="{EC06D661-DE1A-2944-B5ED-77C44A10A3AD}"/>
              </a:ext>
            </a:extLst>
          </p:cNvPr>
          <p:cNvSpPr>
            <a:spLocks noGrp="1"/>
          </p:cNvSpPr>
          <p:nvPr>
            <p:ph type="body" sz="quarter" idx="26" hasCustomPrompt="1"/>
          </p:nvPr>
        </p:nvSpPr>
        <p:spPr>
          <a:xfrm>
            <a:off x="7870496" y="3710754"/>
            <a:ext cx="3407194" cy="21831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Aenean lacinia </a:t>
            </a:r>
            <a:r>
              <a:rPr lang="en-US" err="1"/>
              <a:t>bibendum</a:t>
            </a:r>
            <a:r>
              <a:rPr lang="en-US"/>
              <a:t> </a:t>
            </a:r>
            <a:r>
              <a:rPr lang="en-US" err="1"/>
              <a:t>nulla</a:t>
            </a:r>
            <a:r>
              <a:rPr lang="en-US"/>
              <a:t> sed </a:t>
            </a:r>
            <a:r>
              <a:rPr lang="en-US" err="1"/>
              <a:t>consectetur</a:t>
            </a:r>
            <a:endParaRPr lang="en-US"/>
          </a:p>
        </p:txBody>
      </p:sp>
      <p:sp>
        <p:nvSpPr>
          <p:cNvPr id="18" name="Text Placeholder 2">
            <a:extLst>
              <a:ext uri="{FF2B5EF4-FFF2-40B4-BE49-F238E27FC236}">
                <a16:creationId xmlns:a16="http://schemas.microsoft.com/office/drawing/2014/main" id="{F102AB95-B9E0-5F4B-A8F4-DA33CF59B511}"/>
              </a:ext>
            </a:extLst>
          </p:cNvPr>
          <p:cNvSpPr>
            <a:spLocks noGrp="1"/>
          </p:cNvSpPr>
          <p:nvPr>
            <p:ph type="body" sz="quarter" idx="27" hasCustomPrompt="1"/>
          </p:nvPr>
        </p:nvSpPr>
        <p:spPr>
          <a:xfrm>
            <a:off x="7870496" y="3077953"/>
            <a:ext cx="3049324"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pic>
        <p:nvPicPr>
          <p:cNvPr id="14" name="Picture 13">
            <a:extLst>
              <a:ext uri="{FF2B5EF4-FFF2-40B4-BE49-F238E27FC236}">
                <a16:creationId xmlns:a16="http://schemas.microsoft.com/office/drawing/2014/main" id="{C17B018E-26B3-E842-B50F-4B4E4C926C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2845655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Chart Area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A68FCD-9F1F-784F-9A7E-6E9161A1EF6C}"/>
              </a:ext>
            </a:extLst>
          </p:cNvPr>
          <p:cNvSpPr>
            <a:spLocks noGrp="1"/>
          </p:cNvSpPr>
          <p:nvPr>
            <p:ph type="sldNum" sz="quarter" idx="10"/>
          </p:nvPr>
        </p:nvSpPr>
        <p:spPr/>
        <p:txBody>
          <a:bodyPr/>
          <a:lstStyle/>
          <a:p>
            <a:fld id="{234755BD-B4AC-9044-BCE4-27904766F8BB}" type="slidenum">
              <a:rPr lang="en-US" smtClean="0"/>
              <a:pPr/>
              <a:t>‹#›</a:t>
            </a:fld>
            <a:endParaRPr lang="en-US" dirty="0"/>
          </a:p>
        </p:txBody>
      </p:sp>
      <p:sp>
        <p:nvSpPr>
          <p:cNvPr id="7" name="Text Placeholder 2">
            <a:extLst>
              <a:ext uri="{FF2B5EF4-FFF2-40B4-BE49-F238E27FC236}">
                <a16:creationId xmlns:a16="http://schemas.microsoft.com/office/drawing/2014/main" id="{45712B85-1442-6E42-9E7B-4A595CC0E0B8}"/>
              </a:ext>
            </a:extLst>
          </p:cNvPr>
          <p:cNvSpPr>
            <a:spLocks noGrp="1"/>
          </p:cNvSpPr>
          <p:nvPr>
            <p:ph type="body" sz="quarter" idx="20" hasCustomPrompt="1"/>
          </p:nvPr>
        </p:nvSpPr>
        <p:spPr>
          <a:xfrm>
            <a:off x="915053" y="2886637"/>
            <a:ext cx="2856846" cy="2639054"/>
          </a:xfrm>
        </p:spPr>
        <p:txBody>
          <a:bodyPr lIns="0">
            <a:noAutofit/>
          </a:bodyPr>
          <a:lstStyle>
            <a:lvl1pPr marL="0" marR="0" indent="0" algn="l" defTabSz="914196" rtl="0" eaLnBrk="1" fontAlgn="auto" latinLnBrk="0" hangingPunct="1">
              <a:lnSpc>
                <a:spcPct val="110000"/>
              </a:lnSpc>
              <a:spcBef>
                <a:spcPts val="1000"/>
              </a:spcBef>
              <a:spcAft>
                <a:spcPts val="0"/>
              </a:spcAft>
              <a:buClrTx/>
              <a:buSzTx/>
              <a:buFontTx/>
              <a:buNone/>
              <a:tabLst/>
              <a:defRPr sz="1800" b="0" i="0"/>
            </a:lvl1pPr>
            <a:lvl2pPr marL="457099" indent="0">
              <a:buFontTx/>
              <a:buNone/>
              <a:defRPr sz="1401" b="0" i="0"/>
            </a:lvl2pPr>
            <a:lvl3pPr marL="914196" indent="0">
              <a:buFontTx/>
              <a:buNone/>
              <a:defRPr sz="1401" b="0" i="0"/>
            </a:lvl3pPr>
            <a:lvl4pPr>
              <a:defRPr sz="1601"/>
            </a:lvl4pPr>
            <a:lvl5pPr>
              <a:defRPr sz="1601"/>
            </a:lvl5pPr>
          </a:lstStyle>
          <a:p>
            <a:pPr lvl="0"/>
            <a:r>
              <a:rPr lang="en-US"/>
              <a:t>Minimum font size 14pt and line spacing of at least Multiple 1.1</a:t>
            </a:r>
          </a:p>
          <a:p>
            <a:pPr lvl="0"/>
            <a:r>
              <a:rPr lang="pt-BR"/>
              <a:t>Apita </a:t>
            </a:r>
            <a:r>
              <a:rPr lang="pt-BR" err="1"/>
              <a:t>imentemqui</a:t>
            </a:r>
            <a:r>
              <a:rPr lang="pt-BR"/>
              <a:t> te </a:t>
            </a:r>
            <a:r>
              <a:rPr lang="pt-BR" err="1"/>
              <a:t>sunte</a:t>
            </a:r>
            <a:r>
              <a:rPr lang="pt-BR"/>
              <a:t> </a:t>
            </a:r>
            <a:r>
              <a:rPr lang="pt-BR" err="1"/>
              <a:t>cuptia</a:t>
            </a:r>
            <a:r>
              <a:rPr lang="pt-BR"/>
              <a:t> </a:t>
            </a:r>
            <a:r>
              <a:rPr lang="pt-BR" err="1"/>
              <a:t>sam</a:t>
            </a:r>
            <a:r>
              <a:rPr lang="pt-BR"/>
              <a:t> cus </a:t>
            </a:r>
            <a:r>
              <a:rPr lang="pt-BR" err="1"/>
              <a:t>dem</a:t>
            </a:r>
            <a:r>
              <a:rPr lang="pt-BR"/>
              <a:t> </a:t>
            </a:r>
            <a:r>
              <a:rPr lang="pt-BR" err="1"/>
              <a:t>qui</a:t>
            </a:r>
            <a:r>
              <a:rPr lang="pt-BR"/>
              <a:t> </a:t>
            </a:r>
            <a:r>
              <a:rPr lang="pt-BR" err="1"/>
              <a:t>deni</a:t>
            </a:r>
            <a:r>
              <a:rPr lang="pt-BR"/>
              <a:t> </a:t>
            </a:r>
            <a:r>
              <a:rPr lang="pt-BR" err="1"/>
              <a:t>incitatet</a:t>
            </a:r>
            <a:r>
              <a:rPr lang="pt-BR"/>
              <a:t> </a:t>
            </a:r>
            <a:r>
              <a:rPr lang="pt-BR" err="1"/>
              <a:t>nonsend</a:t>
            </a:r>
            <a:r>
              <a:rPr lang="pt-BR"/>
              <a:t>?</a:t>
            </a:r>
          </a:p>
        </p:txBody>
      </p:sp>
      <p:sp>
        <p:nvSpPr>
          <p:cNvPr id="23" name="Content Placeholder 22">
            <a:extLst>
              <a:ext uri="{FF2B5EF4-FFF2-40B4-BE49-F238E27FC236}">
                <a16:creationId xmlns:a16="http://schemas.microsoft.com/office/drawing/2014/main" id="{5EF24A01-2572-2E45-B9E5-801C62E84E88}"/>
              </a:ext>
            </a:extLst>
          </p:cNvPr>
          <p:cNvSpPr>
            <a:spLocks noGrp="1"/>
          </p:cNvSpPr>
          <p:nvPr>
            <p:ph sz="quarter" idx="21"/>
          </p:nvPr>
        </p:nvSpPr>
        <p:spPr>
          <a:xfrm>
            <a:off x="4192521" y="2206507"/>
            <a:ext cx="7084428" cy="3319184"/>
          </a:xfrm>
        </p:spPr>
        <p:txBody>
          <a:bodyPr anchor="t"/>
          <a:lstStyle>
            <a:lvl1pPr marL="0" indent="0">
              <a:buNone/>
              <a:defRPr/>
            </a:lvl1pPr>
          </a:lstStyle>
          <a:p>
            <a:pPr lvl="0"/>
            <a:r>
              <a:rPr lang="en-US"/>
              <a:t>Click to edit Master text styles</a:t>
            </a:r>
          </a:p>
        </p:txBody>
      </p:sp>
      <p:cxnSp>
        <p:nvCxnSpPr>
          <p:cNvPr id="11" name="Straight Connector 10">
            <a:extLst>
              <a:ext uri="{FF2B5EF4-FFF2-40B4-BE49-F238E27FC236}">
                <a16:creationId xmlns:a16="http://schemas.microsoft.com/office/drawing/2014/main" id="{8C9FF1C0-504F-9542-AFC1-BC4456815DDF}"/>
              </a:ext>
            </a:extLst>
          </p:cNvPr>
          <p:cNvCxnSpPr>
            <a:cxnSpLocks/>
          </p:cNvCxnSpPr>
          <p:nvPr userDrawn="1"/>
        </p:nvCxnSpPr>
        <p:spPr>
          <a:xfrm>
            <a:off x="905164"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2" name="Title Placeholder 17">
            <a:extLst>
              <a:ext uri="{FF2B5EF4-FFF2-40B4-BE49-F238E27FC236}">
                <a16:creationId xmlns:a16="http://schemas.microsoft.com/office/drawing/2014/main" id="{2884633F-D05A-1843-876F-5EE12D7FC33C}"/>
              </a:ext>
            </a:extLst>
          </p:cNvPr>
          <p:cNvSpPr>
            <a:spLocks noGrp="1"/>
          </p:cNvSpPr>
          <p:nvPr>
            <p:ph type="title"/>
          </p:nvPr>
        </p:nvSpPr>
        <p:spPr>
          <a:xfrm>
            <a:off x="912570" y="349504"/>
            <a:ext cx="8861626" cy="798177"/>
          </a:xfrm>
          <a:prstGeom prst="rect">
            <a:avLst/>
          </a:prstGeom>
        </p:spPr>
        <p:txBody>
          <a:bodyPr vert="horz" lIns="0" tIns="45720" rIns="91440" bIns="45720" rtlCol="0" anchor="b" anchorCtr="0">
            <a:noAutofit/>
          </a:bodyPr>
          <a:lstStyle/>
          <a:p>
            <a:r>
              <a:rPr lang="en-US"/>
              <a:t>Click to edit Master title style</a:t>
            </a:r>
          </a:p>
        </p:txBody>
      </p:sp>
      <p:sp>
        <p:nvSpPr>
          <p:cNvPr id="10" name="Text Placeholder 2">
            <a:extLst>
              <a:ext uri="{FF2B5EF4-FFF2-40B4-BE49-F238E27FC236}">
                <a16:creationId xmlns:a16="http://schemas.microsoft.com/office/drawing/2014/main" id="{5453E883-3F77-3549-9A4A-DC60817595FA}"/>
              </a:ext>
            </a:extLst>
          </p:cNvPr>
          <p:cNvSpPr>
            <a:spLocks noGrp="1"/>
          </p:cNvSpPr>
          <p:nvPr>
            <p:ph type="body" sz="quarter" idx="25" hasCustomPrompt="1"/>
          </p:nvPr>
        </p:nvSpPr>
        <p:spPr>
          <a:xfrm>
            <a:off x="912570" y="2206507"/>
            <a:ext cx="3063082"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graph description</a:t>
            </a:r>
          </a:p>
        </p:txBody>
      </p:sp>
      <p:pic>
        <p:nvPicPr>
          <p:cNvPr id="13" name="Picture 12">
            <a:extLst>
              <a:ext uri="{FF2B5EF4-FFF2-40B4-BE49-F238E27FC236}">
                <a16:creationId xmlns:a16="http://schemas.microsoft.com/office/drawing/2014/main" id="{5BE9A29E-383C-6C4D-A865-B892B4054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3675025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istic and Photo_Light">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0A2583F1-527B-FE46-974C-CE1DF96A44BB}"/>
              </a:ext>
            </a:extLst>
          </p:cNvPr>
          <p:cNvSpPr>
            <a:spLocks noGrp="1" noChangeAspect="1"/>
          </p:cNvSpPr>
          <p:nvPr>
            <p:ph type="pic" idx="1"/>
          </p:nvPr>
        </p:nvSpPr>
        <p:spPr>
          <a:xfrm>
            <a:off x="6096595" y="0"/>
            <a:ext cx="6101503" cy="6858000"/>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1729995"/>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Aenean lacinia </a:t>
            </a:r>
            <a:r>
              <a:rPr lang="en-US" err="1"/>
              <a:t>bibendum</a:t>
            </a:r>
            <a:r>
              <a:rPr lang="en-US"/>
              <a:t> </a:t>
            </a:r>
            <a:r>
              <a:rPr lang="en-US" err="1"/>
              <a:t>nulla</a:t>
            </a:r>
            <a:r>
              <a:rPr lang="en-US"/>
              <a:t> sed </a:t>
            </a:r>
            <a:r>
              <a:rPr lang="en-US" err="1"/>
              <a:t>consectetur</a:t>
            </a:r>
            <a:r>
              <a:rPr lang="en-US"/>
              <a:t>. </a:t>
            </a:r>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3218776"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pic>
        <p:nvPicPr>
          <p:cNvPr id="20" name="Graphic 19">
            <a:extLst>
              <a:ext uri="{FF2B5EF4-FFF2-40B4-BE49-F238E27FC236}">
                <a16:creationId xmlns:a16="http://schemas.microsoft.com/office/drawing/2014/main" id="{A8FA750C-5993-AB41-8B9F-1190E960F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9" name="Text Placeholder 4">
            <a:extLst>
              <a:ext uri="{FF2B5EF4-FFF2-40B4-BE49-F238E27FC236}">
                <a16:creationId xmlns:a16="http://schemas.microsoft.com/office/drawing/2014/main" id="{03DE606A-3303-7540-8D87-CA349EB9C5D1}"/>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45%</a:t>
            </a:r>
          </a:p>
        </p:txBody>
      </p:sp>
      <p:sp>
        <p:nvSpPr>
          <p:cNvPr id="11" name="Slide Number Placeholder 2">
            <a:extLst>
              <a:ext uri="{FF2B5EF4-FFF2-40B4-BE49-F238E27FC236}">
                <a16:creationId xmlns:a16="http://schemas.microsoft.com/office/drawing/2014/main" id="{4DEFC807-5826-B140-B9AE-E18E0029EBB4}"/>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2528169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Statistic_Ligh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048A969-2DDF-2343-8D34-6E1A3F1D55D4}"/>
              </a:ext>
            </a:extLst>
          </p:cNvPr>
          <p:cNvCxnSpPr>
            <a:cxnSpLocks/>
          </p:cNvCxnSpPr>
          <p:nvPr userDrawn="1"/>
        </p:nvCxnSpPr>
        <p:spPr>
          <a:xfrm>
            <a:off x="77012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8" name="Text Placeholder 2">
            <a:extLst>
              <a:ext uri="{FF2B5EF4-FFF2-40B4-BE49-F238E27FC236}">
                <a16:creationId xmlns:a16="http://schemas.microsoft.com/office/drawing/2014/main" id="{79BBAC1B-E15C-084A-B799-3284FDDE5E2B}"/>
              </a:ext>
            </a:extLst>
          </p:cNvPr>
          <p:cNvSpPr>
            <a:spLocks noGrp="1"/>
          </p:cNvSpPr>
          <p:nvPr>
            <p:ph type="body" sz="quarter" idx="22" hasCustomPrompt="1"/>
          </p:nvPr>
        </p:nvSpPr>
        <p:spPr>
          <a:xfrm>
            <a:off x="770128" y="3870293"/>
            <a:ext cx="4597400"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Donec </a:t>
            </a:r>
            <a:r>
              <a:rPr lang="en-US" err="1"/>
              <a:t>ullamcorper</a:t>
            </a:r>
            <a:r>
              <a:rPr lang="en-US"/>
              <a:t> </a:t>
            </a:r>
            <a:r>
              <a:rPr lang="en-US" err="1"/>
              <a:t>nulla</a:t>
            </a:r>
            <a:r>
              <a:rPr lang="en-US"/>
              <a:t> non </a:t>
            </a:r>
            <a:r>
              <a:rPr lang="en-US" err="1"/>
              <a:t>metus</a:t>
            </a:r>
            <a:r>
              <a:rPr lang="en-US"/>
              <a:t> auctor </a:t>
            </a:r>
            <a:r>
              <a:rPr lang="en-US" err="1"/>
              <a:t>fringilla</a:t>
            </a:r>
            <a:r>
              <a:rPr lang="en-US"/>
              <a:t>. </a:t>
            </a:r>
          </a:p>
        </p:txBody>
      </p:sp>
      <p:sp>
        <p:nvSpPr>
          <p:cNvPr id="19" name="Text Placeholder 2">
            <a:extLst>
              <a:ext uri="{FF2B5EF4-FFF2-40B4-BE49-F238E27FC236}">
                <a16:creationId xmlns:a16="http://schemas.microsoft.com/office/drawing/2014/main" id="{A3BEF983-4BD0-EB4A-97B7-6902CA24EA9E}"/>
              </a:ext>
            </a:extLst>
          </p:cNvPr>
          <p:cNvSpPr>
            <a:spLocks noGrp="1"/>
          </p:cNvSpPr>
          <p:nvPr>
            <p:ph type="body" sz="quarter" idx="23" hasCustomPrompt="1"/>
          </p:nvPr>
        </p:nvSpPr>
        <p:spPr>
          <a:xfrm>
            <a:off x="770128" y="3237493"/>
            <a:ext cx="3073002"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12" name="Text Placeholder 4">
            <a:extLst>
              <a:ext uri="{FF2B5EF4-FFF2-40B4-BE49-F238E27FC236}">
                <a16:creationId xmlns:a16="http://schemas.microsoft.com/office/drawing/2014/main" id="{FC44442F-17F0-6840-98FC-7D0B2934B422}"/>
              </a:ext>
            </a:extLst>
          </p:cNvPr>
          <p:cNvSpPr>
            <a:spLocks noGrp="1"/>
          </p:cNvSpPr>
          <p:nvPr>
            <p:ph type="body" sz="quarter" idx="25" hasCustomPrompt="1"/>
          </p:nvPr>
        </p:nvSpPr>
        <p:spPr>
          <a:xfrm>
            <a:off x="66907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45%</a:t>
            </a:r>
          </a:p>
        </p:txBody>
      </p:sp>
      <p:cxnSp>
        <p:nvCxnSpPr>
          <p:cNvPr id="17" name="Straight Connector 16">
            <a:extLst>
              <a:ext uri="{FF2B5EF4-FFF2-40B4-BE49-F238E27FC236}">
                <a16:creationId xmlns:a16="http://schemas.microsoft.com/office/drawing/2014/main" id="{BBBB1314-B689-3C47-AD68-41B4368714C4}"/>
              </a:ext>
            </a:extLst>
          </p:cNvPr>
          <p:cNvCxnSpPr>
            <a:cxnSpLocks/>
          </p:cNvCxnSpPr>
          <p:nvPr userDrawn="1"/>
        </p:nvCxnSpPr>
        <p:spPr>
          <a:xfrm>
            <a:off x="6805168" y="258124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0" name="Text Placeholder 2">
            <a:extLst>
              <a:ext uri="{FF2B5EF4-FFF2-40B4-BE49-F238E27FC236}">
                <a16:creationId xmlns:a16="http://schemas.microsoft.com/office/drawing/2014/main" id="{9596B8FC-E469-AE41-AE29-40BB22698738}"/>
              </a:ext>
            </a:extLst>
          </p:cNvPr>
          <p:cNvSpPr>
            <a:spLocks noGrp="1"/>
          </p:cNvSpPr>
          <p:nvPr>
            <p:ph type="body" sz="quarter" idx="26" hasCustomPrompt="1"/>
          </p:nvPr>
        </p:nvSpPr>
        <p:spPr>
          <a:xfrm>
            <a:off x="6805168" y="3870293"/>
            <a:ext cx="4597400" cy="2129454"/>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Donec </a:t>
            </a:r>
            <a:r>
              <a:rPr lang="en-US" err="1"/>
              <a:t>ullamcorper</a:t>
            </a:r>
            <a:r>
              <a:rPr lang="en-US"/>
              <a:t> </a:t>
            </a:r>
            <a:r>
              <a:rPr lang="en-US" err="1"/>
              <a:t>nulla</a:t>
            </a:r>
            <a:r>
              <a:rPr lang="en-US"/>
              <a:t> non </a:t>
            </a:r>
            <a:r>
              <a:rPr lang="en-US" err="1"/>
              <a:t>metus</a:t>
            </a:r>
            <a:r>
              <a:rPr lang="en-US"/>
              <a:t> auctor </a:t>
            </a:r>
            <a:r>
              <a:rPr lang="en-US" err="1"/>
              <a:t>fringilla</a:t>
            </a:r>
            <a:r>
              <a:rPr lang="en-US"/>
              <a:t>. </a:t>
            </a:r>
          </a:p>
        </p:txBody>
      </p:sp>
      <p:sp>
        <p:nvSpPr>
          <p:cNvPr id="22" name="Text Placeholder 2">
            <a:extLst>
              <a:ext uri="{FF2B5EF4-FFF2-40B4-BE49-F238E27FC236}">
                <a16:creationId xmlns:a16="http://schemas.microsoft.com/office/drawing/2014/main" id="{BC10196B-C491-6A47-BFDF-40301F383B0B}"/>
              </a:ext>
            </a:extLst>
          </p:cNvPr>
          <p:cNvSpPr>
            <a:spLocks noGrp="1"/>
          </p:cNvSpPr>
          <p:nvPr>
            <p:ph type="body" sz="quarter" idx="27" hasCustomPrompt="1"/>
          </p:nvPr>
        </p:nvSpPr>
        <p:spPr>
          <a:xfrm>
            <a:off x="6805168" y="3237493"/>
            <a:ext cx="3073002"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Stat description</a:t>
            </a:r>
          </a:p>
        </p:txBody>
      </p:sp>
      <p:sp>
        <p:nvSpPr>
          <p:cNvPr id="23" name="Text Placeholder 4">
            <a:extLst>
              <a:ext uri="{FF2B5EF4-FFF2-40B4-BE49-F238E27FC236}">
                <a16:creationId xmlns:a16="http://schemas.microsoft.com/office/drawing/2014/main" id="{8A53698E-11BB-E840-9D43-5228B4A69031}"/>
              </a:ext>
            </a:extLst>
          </p:cNvPr>
          <p:cNvSpPr>
            <a:spLocks noGrp="1"/>
          </p:cNvSpPr>
          <p:nvPr>
            <p:ph type="body" sz="quarter" idx="28" hasCustomPrompt="1"/>
          </p:nvPr>
        </p:nvSpPr>
        <p:spPr>
          <a:xfrm>
            <a:off x="6704113" y="1164590"/>
            <a:ext cx="4717759" cy="1402991"/>
          </a:xfrm>
        </p:spPr>
        <p:txBody>
          <a:bodyPr/>
          <a:lstStyle>
            <a:lvl1pPr marL="0" indent="0" algn="l">
              <a:buNone/>
              <a:defRPr sz="9600" b="1" i="0">
                <a:solidFill>
                  <a:schemeClr val="tx1"/>
                </a:solidFill>
                <a:latin typeface="Arial Narrow" panose="020B0604020202020204" pitchFamily="34" charset="0"/>
                <a:cs typeface="Arial Narrow" panose="020B0604020202020204" pitchFamily="34" charset="0"/>
              </a:defRPr>
            </a:lvl1pPr>
          </a:lstStyle>
          <a:p>
            <a:pPr lvl="0"/>
            <a:r>
              <a:rPr lang="en-US"/>
              <a:t>12%</a:t>
            </a:r>
          </a:p>
        </p:txBody>
      </p:sp>
      <p:sp>
        <p:nvSpPr>
          <p:cNvPr id="14" name="Slide Number Placeholder 2">
            <a:extLst>
              <a:ext uri="{FF2B5EF4-FFF2-40B4-BE49-F238E27FC236}">
                <a16:creationId xmlns:a16="http://schemas.microsoft.com/office/drawing/2014/main" id="{13E7C899-6FAF-5F48-80CE-C8050F619B4A}"/>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dirty="0"/>
          </a:p>
        </p:txBody>
      </p:sp>
      <p:pic>
        <p:nvPicPr>
          <p:cNvPr id="13" name="Picture 12">
            <a:extLst>
              <a:ext uri="{FF2B5EF4-FFF2-40B4-BE49-F238E27FC236}">
                <a16:creationId xmlns:a16="http://schemas.microsoft.com/office/drawing/2014/main" id="{9E27B5CF-14CA-7240-B5CF-102A1143CF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2304171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sktop Screen_Fu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dirty="0"/>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FA0E8A02-0312-6D4A-BC84-ECD2C782D8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9955" y="1367113"/>
            <a:ext cx="9333221" cy="5249937"/>
          </a:xfrm>
          <a:prstGeom prst="rect">
            <a:avLst/>
          </a:prstGeom>
        </p:spPr>
      </p:pic>
      <p:sp>
        <p:nvSpPr>
          <p:cNvPr id="14" name="Picture Placeholder 2">
            <a:extLst>
              <a:ext uri="{FF2B5EF4-FFF2-40B4-BE49-F238E27FC236}">
                <a16:creationId xmlns:a16="http://schemas.microsoft.com/office/drawing/2014/main" id="{72FC5F9F-EC0D-EB48-B4C5-AB6595254929}"/>
              </a:ext>
            </a:extLst>
          </p:cNvPr>
          <p:cNvSpPr>
            <a:spLocks noGrp="1" noChangeAspect="1"/>
          </p:cNvSpPr>
          <p:nvPr>
            <p:ph type="pic" idx="1"/>
          </p:nvPr>
        </p:nvSpPr>
        <p:spPr>
          <a:xfrm>
            <a:off x="3307977" y="1842248"/>
            <a:ext cx="5298142" cy="299869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pic>
        <p:nvPicPr>
          <p:cNvPr id="8" name="Picture 7">
            <a:extLst>
              <a:ext uri="{FF2B5EF4-FFF2-40B4-BE49-F238E27FC236}">
                <a16:creationId xmlns:a16="http://schemas.microsoft.com/office/drawing/2014/main" id="{55907614-2DE8-AE42-8A47-090BD4943D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121403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sktop and Mobile Scree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dirty="0"/>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FA0E8A02-0312-6D4A-BC84-ECD2C782D8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0359" y="1367113"/>
            <a:ext cx="9333221" cy="5249937"/>
          </a:xfrm>
          <a:prstGeom prst="rect">
            <a:avLst/>
          </a:prstGeom>
        </p:spPr>
      </p:pic>
      <p:sp>
        <p:nvSpPr>
          <p:cNvPr id="14" name="Picture Placeholder 2">
            <a:extLst>
              <a:ext uri="{FF2B5EF4-FFF2-40B4-BE49-F238E27FC236}">
                <a16:creationId xmlns:a16="http://schemas.microsoft.com/office/drawing/2014/main" id="{72FC5F9F-EC0D-EB48-B4C5-AB6595254929}"/>
              </a:ext>
            </a:extLst>
          </p:cNvPr>
          <p:cNvSpPr>
            <a:spLocks noGrp="1" noChangeAspect="1"/>
          </p:cNvSpPr>
          <p:nvPr>
            <p:ph type="pic" idx="1"/>
          </p:nvPr>
        </p:nvSpPr>
        <p:spPr>
          <a:xfrm>
            <a:off x="2698381" y="1842248"/>
            <a:ext cx="5298142" cy="299869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pic>
        <p:nvPicPr>
          <p:cNvPr id="13" name="Picture 12">
            <a:extLst>
              <a:ext uri="{FF2B5EF4-FFF2-40B4-BE49-F238E27FC236}">
                <a16:creationId xmlns:a16="http://schemas.microsoft.com/office/drawing/2014/main" id="{FC66E7B3-49C7-7A40-B79F-FD8AB6F97D9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22216" y="3191474"/>
            <a:ext cx="1681877" cy="3298935"/>
          </a:xfrm>
          <a:prstGeom prst="rect">
            <a:avLst/>
          </a:prstGeom>
        </p:spPr>
      </p:pic>
      <p:sp>
        <p:nvSpPr>
          <p:cNvPr id="15" name="Picture Placeholder 2">
            <a:extLst>
              <a:ext uri="{FF2B5EF4-FFF2-40B4-BE49-F238E27FC236}">
                <a16:creationId xmlns:a16="http://schemas.microsoft.com/office/drawing/2014/main" id="{5A3B78BE-89B9-5C40-A6CB-11462EC618AA}"/>
              </a:ext>
            </a:extLst>
          </p:cNvPr>
          <p:cNvSpPr>
            <a:spLocks noGrp="1" noChangeAspect="1"/>
          </p:cNvSpPr>
          <p:nvPr>
            <p:ph type="pic" idx="11"/>
          </p:nvPr>
        </p:nvSpPr>
        <p:spPr>
          <a:xfrm>
            <a:off x="8173078" y="3551577"/>
            <a:ext cx="1369683" cy="2582523"/>
          </a:xfrm>
          <a:solidFill>
            <a:schemeClr val="bg1">
              <a:lumMod val="95000"/>
            </a:schemeClr>
          </a:solidFill>
        </p:spPr>
        <p:txBody>
          <a:bodyPr anchor="t"/>
          <a:lstStyle>
            <a:lvl1pPr marL="0" indent="0" algn="ctr">
              <a:buNone/>
              <a:defRPr sz="18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pic>
        <p:nvPicPr>
          <p:cNvPr id="11" name="Picture 10">
            <a:extLst>
              <a:ext uri="{FF2B5EF4-FFF2-40B4-BE49-F238E27FC236}">
                <a16:creationId xmlns:a16="http://schemas.microsoft.com/office/drawing/2014/main" id="{59921A3B-5CBC-D849-9A71-B24653983C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70146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e Sc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dirty="0"/>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11" name="Picture 10">
            <a:extLst>
              <a:ext uri="{FF2B5EF4-FFF2-40B4-BE49-F238E27FC236}">
                <a16:creationId xmlns:a16="http://schemas.microsoft.com/office/drawing/2014/main" id="{AD121983-BF29-5A4B-9FBC-CD4347AD3F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45181" y="1259538"/>
            <a:ext cx="2731617" cy="5357957"/>
          </a:xfrm>
          <a:prstGeom prst="rect">
            <a:avLst/>
          </a:prstGeom>
        </p:spPr>
      </p:pic>
      <p:sp>
        <p:nvSpPr>
          <p:cNvPr id="12" name="Picture Placeholder 2">
            <a:extLst>
              <a:ext uri="{FF2B5EF4-FFF2-40B4-BE49-F238E27FC236}">
                <a16:creationId xmlns:a16="http://schemas.microsoft.com/office/drawing/2014/main" id="{0C3EB18B-2D96-6A43-B31B-9FC3B39328B7}"/>
              </a:ext>
            </a:extLst>
          </p:cNvPr>
          <p:cNvSpPr>
            <a:spLocks noGrp="1" noChangeAspect="1"/>
          </p:cNvSpPr>
          <p:nvPr>
            <p:ph type="pic" idx="1"/>
          </p:nvPr>
        </p:nvSpPr>
        <p:spPr>
          <a:xfrm>
            <a:off x="5193390" y="1821340"/>
            <a:ext cx="2226742" cy="4198043"/>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pic>
        <p:nvPicPr>
          <p:cNvPr id="8" name="Picture 7">
            <a:extLst>
              <a:ext uri="{FF2B5EF4-FFF2-40B4-BE49-F238E27FC236}">
                <a16:creationId xmlns:a16="http://schemas.microsoft.com/office/drawing/2014/main" id="{9DDA3EF6-9DC2-1343-AA2A-E04A85E586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5175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bile Screen and Text">
    <p:spTree>
      <p:nvGrpSpPr>
        <p:cNvPr id="1" name=""/>
        <p:cNvGrpSpPr/>
        <p:nvPr/>
      </p:nvGrpSpPr>
      <p:grpSpPr>
        <a:xfrm>
          <a:off x="0" y="0"/>
          <a:ext cx="0" cy="0"/>
          <a:chOff x="0" y="0"/>
          <a:chExt cx="0" cy="0"/>
        </a:xfrm>
      </p:grpSpPr>
      <p:pic>
        <p:nvPicPr>
          <p:cNvPr id="4" name="Picture 3" descr="A picture containing monitor, mirror&#10;&#10;Description automatically generated">
            <a:extLst>
              <a:ext uri="{FF2B5EF4-FFF2-40B4-BE49-F238E27FC236}">
                <a16:creationId xmlns:a16="http://schemas.microsoft.com/office/drawing/2014/main" id="{EC163BC8-A8F4-D347-A20E-FC5D0ACD40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16326" y="718635"/>
            <a:ext cx="2731617" cy="5357957"/>
          </a:xfrm>
          <a:prstGeom prst="rect">
            <a:avLst/>
          </a:prstGeom>
        </p:spPr>
      </p:pic>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8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Picture Placeholder 2">
            <a:extLst>
              <a:ext uri="{FF2B5EF4-FFF2-40B4-BE49-F238E27FC236}">
                <a16:creationId xmlns:a16="http://schemas.microsoft.com/office/drawing/2014/main" id="{D94A2464-988D-7242-AB72-943B49F5C68B}"/>
              </a:ext>
            </a:extLst>
          </p:cNvPr>
          <p:cNvSpPr>
            <a:spLocks noGrp="1" noChangeAspect="1"/>
          </p:cNvSpPr>
          <p:nvPr>
            <p:ph type="pic" idx="1"/>
          </p:nvPr>
        </p:nvSpPr>
        <p:spPr>
          <a:xfrm>
            <a:off x="7664535" y="1280437"/>
            <a:ext cx="2224302" cy="4198043"/>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sp>
        <p:nvSpPr>
          <p:cNvPr id="30" name="Slide Number Placeholder 2">
            <a:extLst>
              <a:ext uri="{FF2B5EF4-FFF2-40B4-BE49-F238E27FC236}">
                <a16:creationId xmlns:a16="http://schemas.microsoft.com/office/drawing/2014/main" id="{6162D243-1C30-5643-AA7C-999D8B33FA16}"/>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dirty="0"/>
          </a:p>
        </p:txBody>
      </p:sp>
      <p:pic>
        <p:nvPicPr>
          <p:cNvPr id="11" name="Picture 10">
            <a:extLst>
              <a:ext uri="{FF2B5EF4-FFF2-40B4-BE49-F238E27FC236}">
                <a16:creationId xmlns:a16="http://schemas.microsoft.com/office/drawing/2014/main" id="{A5C14B54-2883-A84E-B4E7-F67C5E8FBD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64739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0828" y="1918506"/>
            <a:ext cx="10366861" cy="2054670"/>
          </a:xfrm>
        </p:spPr>
        <p:txBody>
          <a:bodyPr/>
          <a:lstStyle>
            <a:lvl1pPr>
              <a:defRPr sz="6000" baseline="0">
                <a:solidFill>
                  <a:schemeClr val="tx1"/>
                </a:solidFill>
              </a:defRPr>
            </a:lvl1pPr>
          </a:lstStyle>
          <a:p>
            <a:r>
              <a:rPr lang="en-US"/>
              <a:t>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2"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8" name="Slide Number Placeholder 5">
            <a:extLst>
              <a:ext uri="{FF2B5EF4-FFF2-40B4-BE49-F238E27FC236}">
                <a16:creationId xmlns:a16="http://schemas.microsoft.com/office/drawing/2014/main" id="{11FCD031-E1A7-D142-B0AF-3B0DFBB82CAB}"/>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pic>
        <p:nvPicPr>
          <p:cNvPr id="4" name="Picture 3">
            <a:extLst>
              <a:ext uri="{FF2B5EF4-FFF2-40B4-BE49-F238E27FC236}">
                <a16:creationId xmlns:a16="http://schemas.microsoft.com/office/drawing/2014/main" id="{4FC5C6CE-3432-1345-84A0-7C0614201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262086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obile Screen and Tex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4AE4EA7-685C-6645-97A0-E3CF612D754E}"/>
              </a:ext>
            </a:extLst>
          </p:cNvPr>
          <p:cNvSpPr>
            <a:spLocks noGrp="1"/>
          </p:cNvSpPr>
          <p:nvPr>
            <p:ph type="body" sz="quarter" idx="20" hasCustomPrompt="1"/>
          </p:nvPr>
        </p:nvSpPr>
        <p:spPr>
          <a:xfrm>
            <a:off x="915052" y="3085688"/>
            <a:ext cx="4639929" cy="2514600"/>
          </a:xfrm>
        </p:spPr>
        <p:txBody>
          <a:bodyPr>
            <a:noAutofit/>
          </a:bodyPr>
          <a:lstStyle>
            <a:lvl1pPr marL="0" indent="0">
              <a:lnSpc>
                <a:spcPct val="110000"/>
              </a:lnSpc>
              <a:buFontTx/>
              <a:buNone/>
              <a:defRPr sz="18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Sed </a:t>
            </a:r>
            <a:r>
              <a:rPr lang="en-US" err="1"/>
              <a:t>posuere</a:t>
            </a:r>
            <a:r>
              <a:rPr lang="en-US"/>
              <a:t> </a:t>
            </a:r>
            <a:r>
              <a:rPr lang="en-US" err="1"/>
              <a:t>consectetur</a:t>
            </a:r>
            <a:r>
              <a:rPr lang="en-US"/>
              <a:t> </a:t>
            </a:r>
            <a:r>
              <a:rPr lang="en-US" err="1"/>
              <a:t>est</a:t>
            </a:r>
            <a:r>
              <a:rPr lang="en-US"/>
              <a:t> at </a:t>
            </a:r>
            <a:r>
              <a:rPr lang="en-US" err="1"/>
              <a:t>lobortis</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vitae </a:t>
            </a:r>
            <a:r>
              <a:rPr lang="en-US" err="1"/>
              <a:t>elit</a:t>
            </a:r>
            <a:r>
              <a:rPr lang="en-US"/>
              <a:t> libero, a pharetra </a:t>
            </a:r>
            <a:r>
              <a:rPr lang="en-US" err="1"/>
              <a:t>augue</a:t>
            </a:r>
            <a:r>
              <a:rPr lang="en-US"/>
              <a:t>. </a:t>
            </a:r>
          </a:p>
        </p:txBody>
      </p:sp>
      <p:sp>
        <p:nvSpPr>
          <p:cNvPr id="8" name="Title 1">
            <a:extLst>
              <a:ext uri="{FF2B5EF4-FFF2-40B4-BE49-F238E27FC236}">
                <a16:creationId xmlns:a16="http://schemas.microsoft.com/office/drawing/2014/main" id="{2B90571E-7850-584B-B6CF-FCD4B8350E62}"/>
              </a:ext>
            </a:extLst>
          </p:cNvPr>
          <p:cNvSpPr>
            <a:spLocks noGrp="1"/>
          </p:cNvSpPr>
          <p:nvPr>
            <p:ph type="title" hasCustomPrompt="1"/>
          </p:nvPr>
        </p:nvSpPr>
        <p:spPr>
          <a:xfrm>
            <a:off x="915051" y="772611"/>
            <a:ext cx="4639928" cy="1073884"/>
          </a:xfrm>
          <a:noFill/>
        </p:spPr>
        <p:txBody>
          <a:bodyPr vert="horz" wrap="square" lIns="0" tIns="0" rIns="0" bIns="0" rtlCol="0" anchor="b" anchorCtr="0">
            <a:noAutofit/>
          </a:bodyPr>
          <a:lstStyle>
            <a:lvl1pPr marL="0" indent="0">
              <a:lnSpc>
                <a:spcPct val="80000"/>
              </a:lnSpc>
              <a:spcBef>
                <a:spcPts val="0"/>
              </a:spcBef>
              <a:buFont typeface="Arial" pitchFamily="34" charset="0"/>
              <a:buNone/>
              <a:defRPr lang="en-US" sz="4000" b="1" i="0">
                <a:ea typeface="Roboto" panose="02000000000000000000" pitchFamily="2" charset="0"/>
              </a:defRPr>
            </a:lvl1pPr>
          </a:lstStyle>
          <a:p>
            <a:pPr marL="0" lvl="0" indent="0">
              <a:spcBef>
                <a:spcPts val="0"/>
              </a:spcBef>
              <a:buFont typeface="Arial" pitchFamily="34" charset="0"/>
              <a:buNone/>
            </a:pPr>
            <a:r>
              <a:rPr lang="en-US"/>
              <a:t>Title</a:t>
            </a:r>
          </a:p>
        </p:txBody>
      </p:sp>
      <p:sp>
        <p:nvSpPr>
          <p:cNvPr id="10" name="Text Placeholder 2">
            <a:extLst>
              <a:ext uri="{FF2B5EF4-FFF2-40B4-BE49-F238E27FC236}">
                <a16:creationId xmlns:a16="http://schemas.microsoft.com/office/drawing/2014/main" id="{FB2C18DB-E0C0-9E40-9ED6-7F7B439936B7}"/>
              </a:ext>
            </a:extLst>
          </p:cNvPr>
          <p:cNvSpPr>
            <a:spLocks noGrp="1"/>
          </p:cNvSpPr>
          <p:nvPr>
            <p:ph type="body" sz="quarter" idx="21" hasCustomPrompt="1"/>
          </p:nvPr>
        </p:nvSpPr>
        <p:spPr>
          <a:xfrm>
            <a:off x="915052" y="1983768"/>
            <a:ext cx="4639929" cy="403688"/>
          </a:xfrm>
        </p:spPr>
        <p:txBody>
          <a:bodyPr lIns="0" anchor="ctr">
            <a:normAutofit/>
          </a:bodyPr>
          <a:lstStyle>
            <a:lvl1pPr marL="0" indent="0">
              <a:buFontTx/>
              <a:buNone/>
              <a:defRPr sz="1800" b="0" i="1">
                <a:solidFill>
                  <a:schemeClr val="tx2">
                    <a:alpha val="90000"/>
                  </a:schemeClr>
                </a:solidFill>
                <a:latin typeface="Cambria" panose="02040503050406030204" pitchFamily="18" charset="0"/>
              </a:defRPr>
            </a:lvl1pPr>
            <a:lvl2pPr>
              <a:defRPr sz="1436"/>
            </a:lvl2pPr>
            <a:lvl3pPr>
              <a:defRPr sz="1436"/>
            </a:lvl3pPr>
            <a:lvl4pPr>
              <a:defRPr sz="1436"/>
            </a:lvl4pPr>
            <a:lvl5pPr>
              <a:defRPr sz="1436"/>
            </a:lvl5pPr>
          </a:lstStyle>
          <a:p>
            <a:pPr lvl="0"/>
            <a:r>
              <a:rPr lang="en-US"/>
              <a:t>Lead sentence if needed 18pt font</a:t>
            </a:r>
          </a:p>
        </p:txBody>
      </p:sp>
      <p:cxnSp>
        <p:nvCxnSpPr>
          <p:cNvPr id="9" name="Straight Connector 8">
            <a:extLst>
              <a:ext uri="{FF2B5EF4-FFF2-40B4-BE49-F238E27FC236}">
                <a16:creationId xmlns:a16="http://schemas.microsoft.com/office/drawing/2014/main" id="{668D61E5-47C1-B343-8076-B0A6684DB5A9}"/>
              </a:ext>
            </a:extLst>
          </p:cNvPr>
          <p:cNvCxnSpPr>
            <a:cxnSpLocks/>
          </p:cNvCxnSpPr>
          <p:nvPr userDrawn="1"/>
        </p:nvCxnSpPr>
        <p:spPr>
          <a:xfrm>
            <a:off x="915051" y="2715970"/>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30" name="Slide Number Placeholder 2">
            <a:extLst>
              <a:ext uri="{FF2B5EF4-FFF2-40B4-BE49-F238E27FC236}">
                <a16:creationId xmlns:a16="http://schemas.microsoft.com/office/drawing/2014/main" id="{6162D243-1C30-5643-AA7C-999D8B33FA16}"/>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dirty="0"/>
          </a:p>
        </p:txBody>
      </p:sp>
      <p:pic>
        <p:nvPicPr>
          <p:cNvPr id="11" name="Picture 10">
            <a:extLst>
              <a:ext uri="{FF2B5EF4-FFF2-40B4-BE49-F238E27FC236}">
                <a16:creationId xmlns:a16="http://schemas.microsoft.com/office/drawing/2014/main" id="{6553320F-B869-314E-8B21-5E90267A8D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73753" y="1135759"/>
            <a:ext cx="8756714" cy="4925652"/>
          </a:xfrm>
          <a:prstGeom prst="rect">
            <a:avLst/>
          </a:prstGeom>
        </p:spPr>
      </p:pic>
      <p:sp>
        <p:nvSpPr>
          <p:cNvPr id="12" name="Picture Placeholder 2">
            <a:extLst>
              <a:ext uri="{FF2B5EF4-FFF2-40B4-BE49-F238E27FC236}">
                <a16:creationId xmlns:a16="http://schemas.microsoft.com/office/drawing/2014/main" id="{DED2555A-F6CB-0743-9F03-1E0DCE4D1E10}"/>
              </a:ext>
            </a:extLst>
          </p:cNvPr>
          <p:cNvSpPr>
            <a:spLocks noGrp="1" noChangeAspect="1"/>
          </p:cNvSpPr>
          <p:nvPr>
            <p:ph type="pic" idx="1"/>
          </p:nvPr>
        </p:nvSpPr>
        <p:spPr>
          <a:xfrm>
            <a:off x="6248828" y="1582615"/>
            <a:ext cx="4980547" cy="2795954"/>
          </a:xfrm>
          <a:solidFill>
            <a:schemeClr val="bg1">
              <a:lumMod val="95000"/>
            </a:schemeClr>
          </a:solidFill>
        </p:spPr>
        <p:txBody>
          <a:bodyPr anchor="t"/>
          <a:lstStyle>
            <a:lvl1pPr marL="0" indent="0" algn="ctr">
              <a:buNone/>
              <a:defRPr sz="3200">
                <a:solidFill>
                  <a:schemeClr val="bg1">
                    <a:lumMod val="75000"/>
                  </a:schemeClr>
                </a:solidFill>
              </a:defRPr>
            </a:lvl1pPr>
            <a:lvl2pPr marL="457099" indent="0">
              <a:buNone/>
              <a:defRPr sz="2799"/>
            </a:lvl2pPr>
            <a:lvl3pPr marL="914196" indent="0">
              <a:buNone/>
              <a:defRPr sz="2400"/>
            </a:lvl3pPr>
            <a:lvl4pPr marL="1371294" indent="0">
              <a:buNone/>
              <a:defRPr sz="2000"/>
            </a:lvl4pPr>
            <a:lvl5pPr marL="1828393" indent="0">
              <a:buNone/>
              <a:defRPr sz="2000"/>
            </a:lvl5pPr>
            <a:lvl6pPr marL="2285490" indent="0">
              <a:buNone/>
              <a:defRPr sz="2000"/>
            </a:lvl6pPr>
            <a:lvl7pPr marL="2742587" indent="0">
              <a:buNone/>
              <a:defRPr sz="2000"/>
            </a:lvl7pPr>
            <a:lvl8pPr marL="3199687" indent="0">
              <a:buNone/>
              <a:defRPr sz="2000"/>
            </a:lvl8pPr>
            <a:lvl9pPr marL="3656783" indent="0">
              <a:buNone/>
              <a:defRPr sz="2000"/>
            </a:lvl9pPr>
          </a:lstStyle>
          <a:p>
            <a:r>
              <a:rPr lang="en-US" dirty="0"/>
              <a:t>Click icon to add picture</a:t>
            </a:r>
          </a:p>
        </p:txBody>
      </p:sp>
      <p:pic>
        <p:nvPicPr>
          <p:cNvPr id="13" name="Picture 12">
            <a:extLst>
              <a:ext uri="{FF2B5EF4-FFF2-40B4-BE49-F238E27FC236}">
                <a16:creationId xmlns:a16="http://schemas.microsoft.com/office/drawing/2014/main" id="{703BCE72-41A5-7F40-9E68-178F572607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157430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 Cards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7055E9-8404-42FC-A1A5-9B014C717E7B}"/>
              </a:ext>
            </a:extLst>
          </p:cNvPr>
          <p:cNvSpPr/>
          <p:nvPr userDrawn="1"/>
        </p:nvSpPr>
        <p:spPr>
          <a:xfrm>
            <a:off x="6094943" y="0"/>
            <a:ext cx="3047999"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4" name="Rectangle 13">
            <a:extLst>
              <a:ext uri="{FF2B5EF4-FFF2-40B4-BE49-F238E27FC236}">
                <a16:creationId xmlns:a16="http://schemas.microsoft.com/office/drawing/2014/main" id="{24A9F13D-35D6-4879-BA50-7F74B3257597}"/>
              </a:ext>
            </a:extLst>
          </p:cNvPr>
          <p:cNvSpPr/>
          <p:nvPr userDrawn="1"/>
        </p:nvSpPr>
        <p:spPr>
          <a:xfrm>
            <a:off x="2"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9" name="Picture Placeholder 6">
            <a:extLst>
              <a:ext uri="{FF2B5EF4-FFF2-40B4-BE49-F238E27FC236}">
                <a16:creationId xmlns:a16="http://schemas.microsoft.com/office/drawing/2014/main" id="{D3471893-9E34-4B9F-BDD6-09E95B5D7FA1}"/>
              </a:ext>
            </a:extLst>
          </p:cNvPr>
          <p:cNvSpPr>
            <a:spLocks noGrp="1"/>
          </p:cNvSpPr>
          <p:nvPr>
            <p:ph type="pic" sz="quarter" idx="23" hasCustomPrompt="1"/>
          </p:nvPr>
        </p:nvSpPr>
        <p:spPr>
          <a:xfrm>
            <a:off x="9142941" y="0"/>
            <a:ext cx="3049060"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dirty="0"/>
              <a:t>Insert picture here</a:t>
            </a:r>
          </a:p>
        </p:txBody>
      </p:sp>
      <p:sp>
        <p:nvSpPr>
          <p:cNvPr id="8" name="Rectangle 7">
            <a:extLst>
              <a:ext uri="{FF2B5EF4-FFF2-40B4-BE49-F238E27FC236}">
                <a16:creationId xmlns:a16="http://schemas.microsoft.com/office/drawing/2014/main" id="{0242F225-2828-4D1B-9136-21D1BCC6A2D7}"/>
              </a:ext>
            </a:extLst>
          </p:cNvPr>
          <p:cNvSpPr/>
          <p:nvPr userDrawn="1"/>
        </p:nvSpPr>
        <p:spPr>
          <a:xfrm>
            <a:off x="3048001" y="3429000"/>
            <a:ext cx="3047999"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3429000"/>
            <a:ext cx="3046941"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dirty="0"/>
              <a:t>Insert picture here</a:t>
            </a:r>
          </a:p>
        </p:txBody>
      </p:sp>
      <p:sp>
        <p:nvSpPr>
          <p:cNvPr id="12" name="Picture Placeholder 6">
            <a:extLst>
              <a:ext uri="{FF2B5EF4-FFF2-40B4-BE49-F238E27FC236}">
                <a16:creationId xmlns:a16="http://schemas.microsoft.com/office/drawing/2014/main" id="{63FC71F7-D512-4D99-888E-4EC31D291D65}"/>
              </a:ext>
            </a:extLst>
          </p:cNvPr>
          <p:cNvSpPr>
            <a:spLocks noGrp="1"/>
          </p:cNvSpPr>
          <p:nvPr>
            <p:ph type="pic" sz="quarter" idx="18" hasCustomPrompt="1"/>
          </p:nvPr>
        </p:nvSpPr>
        <p:spPr>
          <a:xfrm>
            <a:off x="2" y="3429000"/>
            <a:ext cx="3046943" cy="3429000"/>
          </a:xfrm>
          <a:prstGeom prst="rect">
            <a:avLst/>
          </a:prstGeom>
          <a:solidFill>
            <a:schemeClr val="bg1">
              <a:lumMod val="95000"/>
            </a:schemeClr>
          </a:solidFill>
        </p:spPr>
        <p:txBody>
          <a:bodyPr lIns="108000" tIns="108000" rIns="0"/>
          <a:lstStyle>
            <a:lvl1pPr marL="0" indent="0">
              <a:buNone/>
              <a:defRPr>
                <a:solidFill>
                  <a:schemeClr val="bg1">
                    <a:lumMod val="75000"/>
                  </a:schemeClr>
                </a:solidFill>
              </a:defRPr>
            </a:lvl1pPr>
          </a:lstStyle>
          <a:p>
            <a:r>
              <a:rPr lang="en-AU" dirty="0"/>
              <a:t>Insert picture here</a:t>
            </a:r>
          </a:p>
        </p:txBody>
      </p:sp>
      <p:sp>
        <p:nvSpPr>
          <p:cNvPr id="17" name="Rectangle 16">
            <a:extLst>
              <a:ext uri="{FF2B5EF4-FFF2-40B4-BE49-F238E27FC236}">
                <a16:creationId xmlns:a16="http://schemas.microsoft.com/office/drawing/2014/main" id="{B0576037-E950-4C59-A474-3775715A540C}"/>
              </a:ext>
            </a:extLst>
          </p:cNvPr>
          <p:cNvSpPr/>
          <p:nvPr userDrawn="1"/>
        </p:nvSpPr>
        <p:spPr>
          <a:xfrm>
            <a:off x="9142940" y="3429000"/>
            <a:ext cx="305117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6" name="Text Placeholder 41">
            <a:extLst>
              <a:ext uri="{FF2B5EF4-FFF2-40B4-BE49-F238E27FC236}">
                <a16:creationId xmlns:a16="http://schemas.microsoft.com/office/drawing/2014/main" id="{18F6428D-9F53-4F8B-9610-CBDB54298D1A}"/>
              </a:ext>
            </a:extLst>
          </p:cNvPr>
          <p:cNvSpPr>
            <a:spLocks noGrp="1"/>
          </p:cNvSpPr>
          <p:nvPr>
            <p:ph type="body" sz="quarter" idx="19" hasCustomPrompt="1"/>
          </p:nvPr>
        </p:nvSpPr>
        <p:spPr>
          <a:xfrm>
            <a:off x="6391386" y="652465"/>
            <a:ext cx="2257951" cy="1984057"/>
          </a:xfrm>
        </p:spPr>
        <p:txBody>
          <a:bodyPr>
            <a:noAutofit/>
          </a:bodyPr>
          <a:lstStyle>
            <a:lvl1pPr marL="0" indent="0">
              <a:lnSpc>
                <a:spcPct val="110000"/>
              </a:lnSpc>
              <a:spcAft>
                <a:spcPts val="2600"/>
              </a:spcAft>
              <a:buNone/>
              <a:defRPr sz="240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cxnSp>
        <p:nvCxnSpPr>
          <p:cNvPr id="16" name="Straight Connector 15">
            <a:extLst>
              <a:ext uri="{FF2B5EF4-FFF2-40B4-BE49-F238E27FC236}">
                <a16:creationId xmlns:a16="http://schemas.microsoft.com/office/drawing/2014/main" id="{A80679EE-4436-DE4C-B005-926D48917C23}"/>
              </a:ext>
            </a:extLst>
          </p:cNvPr>
          <p:cNvCxnSpPr>
            <a:cxnSpLocks/>
          </p:cNvCxnSpPr>
          <p:nvPr userDrawn="1"/>
        </p:nvCxnSpPr>
        <p:spPr>
          <a:xfrm>
            <a:off x="705326" y="142726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2" name="Title Placeholder 17">
            <a:extLst>
              <a:ext uri="{FF2B5EF4-FFF2-40B4-BE49-F238E27FC236}">
                <a16:creationId xmlns:a16="http://schemas.microsoft.com/office/drawing/2014/main" id="{83C6662A-3F02-684B-98A8-A552D610B4DF}"/>
              </a:ext>
            </a:extLst>
          </p:cNvPr>
          <p:cNvSpPr>
            <a:spLocks noGrp="1"/>
          </p:cNvSpPr>
          <p:nvPr>
            <p:ph type="title" hasCustomPrompt="1"/>
          </p:nvPr>
        </p:nvSpPr>
        <p:spPr>
          <a:xfrm>
            <a:off x="737410" y="517235"/>
            <a:ext cx="4620126"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title</a:t>
            </a:r>
          </a:p>
        </p:txBody>
      </p:sp>
      <p:sp>
        <p:nvSpPr>
          <p:cNvPr id="27" name="Text Placeholder 2">
            <a:extLst>
              <a:ext uri="{FF2B5EF4-FFF2-40B4-BE49-F238E27FC236}">
                <a16:creationId xmlns:a16="http://schemas.microsoft.com/office/drawing/2014/main" id="{8C4B592C-D781-D744-84AC-4EAF0AB63E0E}"/>
              </a:ext>
            </a:extLst>
          </p:cNvPr>
          <p:cNvSpPr>
            <a:spLocks noGrp="1"/>
          </p:cNvSpPr>
          <p:nvPr>
            <p:ph type="body" sz="quarter" idx="20" hasCustomPrompt="1"/>
          </p:nvPr>
        </p:nvSpPr>
        <p:spPr>
          <a:xfrm>
            <a:off x="737409" y="1910040"/>
            <a:ext cx="4620126" cy="1036356"/>
          </a:xfrm>
        </p:spPr>
        <p:txBody>
          <a:bodyPr>
            <a:noAutofit/>
          </a:bodyPr>
          <a:lstStyle>
            <a:lvl1pPr marL="0" indent="0">
              <a:lnSpc>
                <a:spcPct val="110000"/>
              </a:lnSpc>
              <a:buFontTx/>
              <a:buNone/>
              <a:defRPr sz="1800" b="0" i="0">
                <a:solidFill>
                  <a:schemeClr val="tx1">
                    <a:alpha val="90000"/>
                  </a:schemeClr>
                </a:solidFill>
              </a:defRPr>
            </a:lvl1pPr>
            <a:lvl2pPr>
              <a:defRPr sz="1436"/>
            </a:lvl2pPr>
            <a:lvl3pPr>
              <a:defRPr sz="1436"/>
            </a:lvl3pPr>
            <a:lvl4pPr>
              <a:defRPr sz="1436"/>
            </a:lvl4pPr>
            <a:lvl5pPr>
              <a:defRPr sz="1436"/>
            </a:lvl5pPr>
          </a:lstStyle>
          <a:p>
            <a:pPr lvl="0"/>
            <a:r>
              <a:rPr lang="en-US"/>
              <a:t>Donec id </a:t>
            </a:r>
            <a:r>
              <a:rPr lang="en-US" err="1"/>
              <a:t>elit</a:t>
            </a:r>
            <a:r>
              <a:rPr lang="en-US"/>
              <a:t> non mi porta gravida at </a:t>
            </a:r>
            <a:r>
              <a:rPr lang="en-US" err="1"/>
              <a:t>eget</a:t>
            </a:r>
            <a:r>
              <a:rPr lang="en-US"/>
              <a:t> </a:t>
            </a:r>
            <a:r>
              <a:rPr lang="en-US" err="1"/>
              <a:t>metus</a:t>
            </a:r>
            <a:r>
              <a:rPr lang="en-US"/>
              <a:t>. Maecenas sed diam </a:t>
            </a:r>
            <a:r>
              <a:rPr lang="en-US" err="1"/>
              <a:t>eget</a:t>
            </a:r>
            <a:r>
              <a:rPr lang="en-US"/>
              <a:t> </a:t>
            </a:r>
            <a:r>
              <a:rPr lang="en-US" err="1"/>
              <a:t>risus</a:t>
            </a:r>
            <a:r>
              <a:rPr lang="en-US"/>
              <a:t> </a:t>
            </a:r>
            <a:r>
              <a:rPr lang="en-US" err="1"/>
              <a:t>varius</a:t>
            </a:r>
            <a:r>
              <a:rPr lang="en-US"/>
              <a:t> </a:t>
            </a:r>
            <a:r>
              <a:rPr lang="en-US" err="1"/>
              <a:t>blandit</a:t>
            </a:r>
            <a:r>
              <a:rPr lang="en-US"/>
              <a:t> sit </a:t>
            </a:r>
            <a:r>
              <a:rPr lang="en-US" err="1"/>
              <a:t>amet</a:t>
            </a:r>
            <a:r>
              <a:rPr lang="en-US"/>
              <a:t> non magna. </a:t>
            </a:r>
          </a:p>
        </p:txBody>
      </p:sp>
      <p:sp>
        <p:nvSpPr>
          <p:cNvPr id="28" name="Text Placeholder 41">
            <a:extLst>
              <a:ext uri="{FF2B5EF4-FFF2-40B4-BE49-F238E27FC236}">
                <a16:creationId xmlns:a16="http://schemas.microsoft.com/office/drawing/2014/main" id="{23AD23BA-B9BF-C441-8161-2A9EF58DDE3C}"/>
              </a:ext>
            </a:extLst>
          </p:cNvPr>
          <p:cNvSpPr>
            <a:spLocks noGrp="1"/>
          </p:cNvSpPr>
          <p:nvPr>
            <p:ph type="body" sz="quarter" idx="24" hasCustomPrompt="1"/>
          </p:nvPr>
        </p:nvSpPr>
        <p:spPr>
          <a:xfrm>
            <a:off x="3443024" y="4086544"/>
            <a:ext cx="2257951" cy="1984057"/>
          </a:xfrm>
        </p:spPr>
        <p:txBody>
          <a:bodyPr>
            <a:noAutofit/>
          </a:bodyPr>
          <a:lstStyle>
            <a:lvl1pPr marL="0" indent="0">
              <a:lnSpc>
                <a:spcPct val="110000"/>
              </a:lnSpc>
              <a:spcAft>
                <a:spcPts val="2600"/>
              </a:spcAft>
              <a:buNone/>
              <a:defRPr sz="240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sp>
        <p:nvSpPr>
          <p:cNvPr id="29" name="Text Placeholder 41">
            <a:extLst>
              <a:ext uri="{FF2B5EF4-FFF2-40B4-BE49-F238E27FC236}">
                <a16:creationId xmlns:a16="http://schemas.microsoft.com/office/drawing/2014/main" id="{0CE2227C-4844-4548-ABA9-546F322F64A9}"/>
              </a:ext>
            </a:extLst>
          </p:cNvPr>
          <p:cNvSpPr>
            <a:spLocks noGrp="1"/>
          </p:cNvSpPr>
          <p:nvPr>
            <p:ph type="body" sz="quarter" idx="25" hasCustomPrompt="1"/>
          </p:nvPr>
        </p:nvSpPr>
        <p:spPr>
          <a:xfrm>
            <a:off x="9537966" y="4086543"/>
            <a:ext cx="2257951" cy="1984057"/>
          </a:xfrm>
        </p:spPr>
        <p:txBody>
          <a:bodyPr>
            <a:noAutofit/>
          </a:bodyPr>
          <a:lstStyle>
            <a:lvl1pPr marL="0" indent="0">
              <a:lnSpc>
                <a:spcPct val="110000"/>
              </a:lnSpc>
              <a:spcAft>
                <a:spcPts val="2600"/>
              </a:spcAft>
              <a:buNone/>
              <a:defRPr sz="2400" b="1" i="0" cap="all" baseline="0">
                <a:solidFill>
                  <a:schemeClr val="bg1"/>
                </a:solidFill>
                <a:latin typeface="Arial Narrow" panose="020B0604020202020204" pitchFamily="34" charset="0"/>
                <a:cs typeface="Arial Narrow" panose="020B0604020202020204" pitchFamily="34" charset="0"/>
              </a:defRPr>
            </a:lvl1pPr>
            <a:lvl2pPr marL="457086" indent="0">
              <a:lnSpc>
                <a:spcPct val="110000"/>
              </a:lnSpc>
              <a:spcAft>
                <a:spcPts val="2600"/>
              </a:spcAft>
              <a:buNone/>
              <a:defRPr sz="1100">
                <a:solidFill>
                  <a:schemeClr val="bg1"/>
                </a:solidFill>
              </a:defRPr>
            </a:lvl2pPr>
          </a:lstStyle>
          <a:p>
            <a:pPr lvl="0"/>
            <a:r>
              <a:rPr lang="en-US"/>
              <a:t>Edit Master text styles</a:t>
            </a:r>
          </a:p>
        </p:txBody>
      </p:sp>
      <p:pic>
        <p:nvPicPr>
          <p:cNvPr id="30" name="Graphic 29">
            <a:extLst>
              <a:ext uri="{FF2B5EF4-FFF2-40B4-BE49-F238E27FC236}">
                <a16:creationId xmlns:a16="http://schemas.microsoft.com/office/drawing/2014/main" id="{59D2CAEF-45A5-5F43-83E9-D0622CCAF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31" name="Slide Number Placeholder 2">
            <a:extLst>
              <a:ext uri="{FF2B5EF4-FFF2-40B4-BE49-F238E27FC236}">
                <a16:creationId xmlns:a16="http://schemas.microsoft.com/office/drawing/2014/main" id="{CC745943-EB8B-EE49-A1FA-CC67D0350799}"/>
              </a:ext>
            </a:extLst>
          </p:cNvPr>
          <p:cNvSpPr>
            <a:spLocks noGrp="1"/>
          </p:cNvSpPr>
          <p:nvPr>
            <p:ph type="sldNum" sz="quarter" idx="10"/>
          </p:nvPr>
        </p:nvSpPr>
        <p:spPr>
          <a:xfrm>
            <a:off x="11707151" y="6354240"/>
            <a:ext cx="399651" cy="312098"/>
          </a:xfrm>
        </p:spPr>
        <p:txBody>
          <a:bodyPr/>
          <a:lstStyle>
            <a:lvl1pPr>
              <a:defRPr>
                <a:solidFill>
                  <a:schemeClr val="bg2"/>
                </a:solidFill>
              </a:defRPr>
            </a:lvl1pPr>
          </a:lstStyle>
          <a:p>
            <a:fld id="{234755BD-B4AC-9044-BCE4-27904766F8BB}" type="slidenum">
              <a:rPr lang="en-US" smtClean="0"/>
              <a:pPr/>
              <a:t>‹#›</a:t>
            </a:fld>
            <a:endParaRPr lang="en-US" dirty="0"/>
          </a:p>
        </p:txBody>
      </p:sp>
    </p:spTree>
    <p:extLst>
      <p:ext uri="{BB962C8B-B14F-4D97-AF65-F5344CB8AC3E}">
        <p14:creationId xmlns:p14="http://schemas.microsoft.com/office/powerpoint/2010/main" val="1726903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143F43-DA76-AB44-9CF6-DCC2E8313DBF}"/>
              </a:ext>
            </a:extLst>
          </p:cNvPr>
          <p:cNvSpPr>
            <a:spLocks noGrp="1"/>
          </p:cNvSpPr>
          <p:nvPr>
            <p:ph type="pic" sz="quarter" idx="26"/>
          </p:nvPr>
        </p:nvSpPr>
        <p:spPr>
          <a:xfrm>
            <a:off x="0" y="0"/>
            <a:ext cx="12192000" cy="6858000"/>
          </a:xfrm>
          <a:solidFill>
            <a:schemeClr val="bg1">
              <a:lumMod val="95000"/>
            </a:schemeClr>
          </a:solidFill>
        </p:spPr>
        <p:txBody>
          <a:bodyPr/>
          <a:lstStyle>
            <a:lvl1pPr>
              <a:defRPr>
                <a:solidFill>
                  <a:schemeClr val="bg1">
                    <a:lumMod val="75000"/>
                  </a:schemeClr>
                </a:solidFill>
              </a:defRPr>
            </a:lvl1pPr>
          </a:lstStyle>
          <a:p>
            <a:endParaRPr lang="en-US" dirty="0"/>
          </a:p>
        </p:txBody>
      </p:sp>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lvl1pPr>
              <a:defRPr>
                <a:solidFill>
                  <a:schemeClr val="bg1"/>
                </a:solidFill>
              </a:defRPr>
            </a:lvl1pPr>
          </a:lstStyle>
          <a:p>
            <a:fld id="{234755BD-B4AC-9044-BCE4-27904766F8BB}" type="slidenum">
              <a:rPr lang="en-US" smtClean="0"/>
              <a:pPr/>
              <a:t>‹#›</a:t>
            </a:fld>
            <a:endParaRPr lang="en-US" dirty="0"/>
          </a:p>
        </p:txBody>
      </p:sp>
      <p:sp>
        <p:nvSpPr>
          <p:cNvPr id="7" name="Text Placeholder 4">
            <a:extLst>
              <a:ext uri="{FF2B5EF4-FFF2-40B4-BE49-F238E27FC236}">
                <a16:creationId xmlns:a16="http://schemas.microsoft.com/office/drawing/2014/main" id="{9F91FAD6-F79D-7A4B-855F-228F32ECFBA5}"/>
              </a:ext>
            </a:extLst>
          </p:cNvPr>
          <p:cNvSpPr>
            <a:spLocks noGrp="1"/>
          </p:cNvSpPr>
          <p:nvPr>
            <p:ph type="body" sz="quarter" idx="25" hasCustomPrompt="1"/>
          </p:nvPr>
        </p:nvSpPr>
        <p:spPr>
          <a:xfrm>
            <a:off x="748586" y="5082032"/>
            <a:ext cx="6407588" cy="1272208"/>
          </a:xfrm>
        </p:spPr>
        <p:txBody>
          <a:bodyPr/>
          <a:lstStyle>
            <a:lvl1pPr marL="0" indent="0" algn="l">
              <a:buNone/>
              <a:defRPr sz="6000" b="1" i="0">
                <a:solidFill>
                  <a:schemeClr val="bg1"/>
                </a:solidFill>
                <a:latin typeface="Oswald" pitchFamily="2" charset="77"/>
              </a:defRPr>
            </a:lvl1pPr>
          </a:lstStyle>
          <a:p>
            <a:pPr lvl="0"/>
            <a:r>
              <a:rPr lang="en-US"/>
              <a:t>Insert text here</a:t>
            </a:r>
          </a:p>
        </p:txBody>
      </p:sp>
    </p:spTree>
    <p:extLst>
      <p:ext uri="{BB962C8B-B14F-4D97-AF65-F5344CB8AC3E}">
        <p14:creationId xmlns:p14="http://schemas.microsoft.com/office/powerpoint/2010/main" val="1999677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_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F68BA70-379C-B74C-8362-EA71ECB9AE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6" name="Text Placeholder 5">
            <a:extLst>
              <a:ext uri="{FF2B5EF4-FFF2-40B4-BE49-F238E27FC236}">
                <a16:creationId xmlns:a16="http://schemas.microsoft.com/office/drawing/2014/main" id="{DBCFEDD8-A1C1-E046-BC11-D540C9A4472C}"/>
              </a:ext>
            </a:extLst>
          </p:cNvPr>
          <p:cNvSpPr>
            <a:spLocks noGrp="1"/>
          </p:cNvSpPr>
          <p:nvPr>
            <p:ph type="body" sz="quarter" idx="11" hasCustomPrompt="1"/>
          </p:nvPr>
        </p:nvSpPr>
        <p:spPr>
          <a:xfrm>
            <a:off x="1516965" y="2060327"/>
            <a:ext cx="9158068" cy="3157972"/>
          </a:xfrm>
        </p:spPr>
        <p:txBody>
          <a:bodyPr/>
          <a:lstStyle>
            <a:lvl1pPr marL="0" indent="0" algn="ctr">
              <a:lnSpc>
                <a:spcPct val="110000"/>
              </a:lnSpc>
              <a:buNone/>
              <a:defRPr sz="3600" b="1" i="0">
                <a:solidFill>
                  <a:schemeClr val="tx1"/>
                </a:solidFill>
                <a:latin typeface="Arial Narrow" panose="020B0604020202020204" pitchFamily="34" charset="0"/>
                <a:cs typeface="Arial Narrow" panose="020B0604020202020204" pitchFamily="34" charset="0"/>
              </a:defRPr>
            </a:lvl1pPr>
          </a:lstStyle>
          <a:p>
            <a:pPr lvl="0"/>
            <a:r>
              <a:rPr lang="en-US"/>
              <a:t>Insert quote. Four to five lines. Insert quote. Four to five lines. Insert quote. Four to five lines. Insert quote. Four to five lines. Insert quote. Four to five lines. Insert quote. Four to five lines. Insert quote. Four to five lines. Insert quote. Four to five lines.”</a:t>
            </a:r>
          </a:p>
        </p:txBody>
      </p:sp>
      <p:sp>
        <p:nvSpPr>
          <p:cNvPr id="10" name="Text Placeholder 2">
            <a:extLst>
              <a:ext uri="{FF2B5EF4-FFF2-40B4-BE49-F238E27FC236}">
                <a16:creationId xmlns:a16="http://schemas.microsoft.com/office/drawing/2014/main" id="{311ED389-4663-9F44-B154-39544D7C3700}"/>
              </a:ext>
            </a:extLst>
          </p:cNvPr>
          <p:cNvSpPr>
            <a:spLocks noGrp="1"/>
          </p:cNvSpPr>
          <p:nvPr>
            <p:ph type="body" sz="quarter" idx="33" hasCustomPrompt="1"/>
          </p:nvPr>
        </p:nvSpPr>
        <p:spPr>
          <a:xfrm>
            <a:off x="3038474" y="5391067"/>
            <a:ext cx="6115049" cy="550424"/>
          </a:xfrm>
        </p:spPr>
        <p:txBody>
          <a:bodyPr vert="horz" lIns="0" tIns="0" rIns="0" bIns="0" rtlCol="0" anchor="t" anchorCtr="0">
            <a:noAutofit/>
          </a:bodyPr>
          <a:lstStyle>
            <a:lvl1pPr marL="0" marR="0" indent="0" algn="ctr" defTabSz="914173" rtl="0" eaLnBrk="1" fontAlgn="auto" latinLnBrk="0" hangingPunct="1">
              <a:lnSpc>
                <a:spcPct val="80000"/>
              </a:lnSpc>
              <a:spcBef>
                <a:spcPts val="0"/>
              </a:spcBef>
              <a:spcAft>
                <a:spcPts val="0"/>
              </a:spcAft>
              <a:buClr>
                <a:schemeClr val="accent2"/>
              </a:buClr>
              <a:buSzTx/>
              <a:buFontTx/>
              <a:buNone/>
              <a:tabLst/>
              <a:defRPr lang="en-US" sz="1800" b="1" i="0" spc="100" baseline="0">
                <a:solidFill>
                  <a:schemeClr val="accent1"/>
                </a:solidFill>
                <a:effectLst/>
                <a:latin typeface="Arial Narrow" panose="020B0604020202020204" pitchFamily="34" charset="0"/>
                <a:cs typeface="Arial Narrow" panose="020B0604020202020204" pitchFamily="34" charset="0"/>
              </a:defRPr>
            </a:lvl1pPr>
          </a:lstStyle>
          <a:p>
            <a:pPr marL="0" marR="0" lvl="0" indent="0" algn="ctr" defTabSz="914173" rtl="0" eaLnBrk="1" fontAlgn="auto" latinLnBrk="0" hangingPunct="1">
              <a:lnSpc>
                <a:spcPct val="80000"/>
              </a:lnSpc>
              <a:spcBef>
                <a:spcPts val="0"/>
              </a:spcBef>
              <a:spcAft>
                <a:spcPts val="0"/>
              </a:spcAft>
              <a:buClr>
                <a:schemeClr val="accent2"/>
              </a:buClr>
              <a:buSzTx/>
              <a:buFontTx/>
              <a:buNone/>
              <a:tabLst/>
              <a:defRPr/>
            </a:pPr>
            <a:r>
              <a:rPr lang="en-US"/>
              <a:t>—QUOTE ATTRIBUTION</a:t>
            </a:r>
          </a:p>
        </p:txBody>
      </p:sp>
      <p:sp>
        <p:nvSpPr>
          <p:cNvPr id="11" name="Slide Number Placeholder 2">
            <a:extLst>
              <a:ext uri="{FF2B5EF4-FFF2-40B4-BE49-F238E27FC236}">
                <a16:creationId xmlns:a16="http://schemas.microsoft.com/office/drawing/2014/main" id="{795D4A6D-9D9A-0041-AC3B-4503DA84D2E4}"/>
              </a:ext>
            </a:extLst>
          </p:cNvPr>
          <p:cNvSpPr>
            <a:spLocks noGrp="1"/>
          </p:cNvSpPr>
          <p:nvPr>
            <p:ph type="sldNum" sz="quarter" idx="10"/>
          </p:nvPr>
        </p:nvSpPr>
        <p:spPr>
          <a:xfrm>
            <a:off x="11707151" y="6354240"/>
            <a:ext cx="399651" cy="312098"/>
          </a:xfrm>
        </p:spPr>
        <p:txBody>
          <a:bodyPr/>
          <a:lstStyle/>
          <a:p>
            <a:fld id="{234755BD-B4AC-9044-BCE4-27904766F8BB}" type="slidenum">
              <a:rPr lang="en-US" smtClean="0"/>
              <a:pPr/>
              <a:t>‹#›</a:t>
            </a:fld>
            <a:endParaRPr lang="en-US" dirty="0"/>
          </a:p>
        </p:txBody>
      </p:sp>
      <p:sp>
        <p:nvSpPr>
          <p:cNvPr id="12" name="TextBox 11">
            <a:extLst>
              <a:ext uri="{FF2B5EF4-FFF2-40B4-BE49-F238E27FC236}">
                <a16:creationId xmlns:a16="http://schemas.microsoft.com/office/drawing/2014/main" id="{A2668A42-AE1B-5840-A55E-9AC70E946809}"/>
              </a:ext>
            </a:extLst>
          </p:cNvPr>
          <p:cNvSpPr txBox="1"/>
          <p:nvPr userDrawn="1"/>
        </p:nvSpPr>
        <p:spPr>
          <a:xfrm>
            <a:off x="5588794" y="533342"/>
            <a:ext cx="1014412"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i="0" kern="1200" dirty="0">
                <a:solidFill>
                  <a:schemeClr val="accent2"/>
                </a:solidFill>
                <a:effectLst/>
                <a:latin typeface="Arial Narrow" panose="020B0604020202020204" pitchFamily="34" charset="0"/>
                <a:ea typeface="+mn-ea"/>
                <a:cs typeface="Arial Narrow" panose="020B0604020202020204" pitchFamily="34" charset="0"/>
              </a:rPr>
              <a:t>“</a:t>
            </a:r>
          </a:p>
        </p:txBody>
      </p:sp>
      <p:pic>
        <p:nvPicPr>
          <p:cNvPr id="13" name="Picture 12">
            <a:extLst>
              <a:ext uri="{FF2B5EF4-FFF2-40B4-BE49-F238E27FC236}">
                <a16:creationId xmlns:a16="http://schemas.microsoft.com/office/drawing/2014/main" id="{02CABE5A-1B5F-D944-AB84-78EB94DB95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2844283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D73434E-4098-114C-A318-A73F0F2AC61D}"/>
              </a:ext>
            </a:extLst>
          </p:cNvPr>
          <p:cNvSpPr>
            <a:spLocks noGrp="1"/>
          </p:cNvSpPr>
          <p:nvPr>
            <p:ph type="sldNum" sz="quarter" idx="11"/>
          </p:nvPr>
        </p:nvSpPr>
        <p:spPr/>
        <p:txBody>
          <a:bodyPr/>
          <a:lstStyle/>
          <a:p>
            <a:fld id="{234755BD-B4AC-9044-BCE4-27904766F8BB}" type="slidenum">
              <a:rPr lang="en-US" smtClean="0"/>
              <a:pPr/>
              <a:t>‹#›</a:t>
            </a:fld>
            <a:endParaRPr lang="en-US" dirty="0"/>
          </a:p>
        </p:txBody>
      </p:sp>
      <p:pic>
        <p:nvPicPr>
          <p:cNvPr id="4" name="Picture 3">
            <a:extLst>
              <a:ext uri="{FF2B5EF4-FFF2-40B4-BE49-F238E27FC236}">
                <a16:creationId xmlns:a16="http://schemas.microsoft.com/office/drawing/2014/main" id="{E80EBE3D-B89D-B042-81B8-A0D5CEEBA1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2066807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ullets - Solid">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sp>
        <p:nvSpPr>
          <p:cNvPr id="55" name="Title Placeholder 17">
            <a:extLst>
              <a:ext uri="{FF2B5EF4-FFF2-40B4-BE49-F238E27FC236}">
                <a16:creationId xmlns:a16="http://schemas.microsoft.com/office/drawing/2014/main" id="{B1F1AE2D-D822-C04E-81ED-39C9F152D3C4}"/>
              </a:ext>
            </a:extLst>
          </p:cNvPr>
          <p:cNvSpPr>
            <a:spLocks noGrp="1"/>
          </p:cNvSpPr>
          <p:nvPr>
            <p:ph type="title"/>
          </p:nvPr>
        </p:nvSpPr>
        <p:spPr>
          <a:xfrm>
            <a:off x="912571" y="349506"/>
            <a:ext cx="8874759" cy="798177"/>
          </a:xfrm>
          <a:prstGeom prst="rect">
            <a:avLst/>
          </a:prstGeom>
        </p:spPr>
        <p:txBody>
          <a:bodyPr vert="horz" lIns="0" tIns="45720" rIns="91440" bIns="45720" rtlCol="0" anchor="b" anchorCtr="0">
            <a:noAutofit/>
          </a:bodyPr>
          <a:lstStyle>
            <a:lvl1pPr>
              <a:defRPr>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DF8BBF27-E039-D94A-A108-37D475A1B9DC}"/>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pic>
        <p:nvPicPr>
          <p:cNvPr id="7" name="Graphic 6">
            <a:extLst>
              <a:ext uri="{FF2B5EF4-FFF2-40B4-BE49-F238E27FC236}">
                <a16:creationId xmlns:a16="http://schemas.microsoft.com/office/drawing/2014/main" id="{C494697A-99C0-9042-A2C2-54CAB646FD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0" name="Text Placeholder 9">
            <a:extLst>
              <a:ext uri="{FF2B5EF4-FFF2-40B4-BE49-F238E27FC236}">
                <a16:creationId xmlns:a16="http://schemas.microsoft.com/office/drawing/2014/main" id="{92D295E1-5BDE-2D41-92F5-0526A25151EB}"/>
              </a:ext>
            </a:extLst>
          </p:cNvPr>
          <p:cNvSpPr>
            <a:spLocks noGrp="1"/>
          </p:cNvSpPr>
          <p:nvPr>
            <p:ph type="body" sz="quarter" idx="11" hasCustomPrompt="1"/>
          </p:nvPr>
        </p:nvSpPr>
        <p:spPr>
          <a:xfrm>
            <a:off x="896938" y="1550988"/>
            <a:ext cx="10234612" cy="4803248"/>
          </a:xfrm>
        </p:spPr>
        <p:txBody>
          <a:bodyPr/>
          <a:lstStyle>
            <a:lvl1pPr marL="457200" indent="-457200">
              <a:spcAft>
                <a:spcPts val="1200"/>
              </a:spcAft>
              <a:buFont typeface="Arial" panose="020B0604020202020204" pitchFamily="34" charset="0"/>
              <a:buChar cha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457200" indent="-457200">
              <a:spcAft>
                <a:spcPts val="1200"/>
              </a:spcAft>
              <a:buFont typeface="Arial" panose="020B0604020202020204" pitchFamily="34" charset="0"/>
              <a:buChar char="•"/>
            </a:pPr>
            <a:r>
              <a:rPr lang="en-US" sz="2400">
                <a:latin typeface="Cambria" panose="02040503050406030204" pitchFamily="18" charset="0"/>
              </a:rPr>
              <a:t>Lorem ipsum dolor sit </a:t>
            </a:r>
            <a:r>
              <a:rPr lang="en-US" sz="2400" err="1">
                <a:latin typeface="Cambria" panose="02040503050406030204" pitchFamily="18" charset="0"/>
              </a:rPr>
              <a:t>amet</a:t>
            </a:r>
            <a:r>
              <a:rPr lang="en-US" sz="2400">
                <a:latin typeface="Cambria" panose="02040503050406030204" pitchFamily="18" charset="0"/>
              </a:rPr>
              <a:t>, </a:t>
            </a:r>
            <a:r>
              <a:rPr lang="en-US" sz="2400" err="1">
                <a:latin typeface="Cambria" panose="02040503050406030204" pitchFamily="18" charset="0"/>
              </a:rPr>
              <a:t>consectetur</a:t>
            </a:r>
            <a:r>
              <a:rPr lang="en-US" sz="2400">
                <a:latin typeface="Cambria" panose="02040503050406030204" pitchFamily="18" charset="0"/>
              </a:rPr>
              <a:t> </a:t>
            </a:r>
            <a:r>
              <a:rPr lang="en-US" sz="2400" err="1">
                <a:latin typeface="Cambria" panose="02040503050406030204" pitchFamily="18" charset="0"/>
              </a:rPr>
              <a:t>adipiscing</a:t>
            </a:r>
            <a:r>
              <a:rPr lang="en-US" sz="2400">
                <a:latin typeface="Cambria" panose="02040503050406030204" pitchFamily="18" charset="0"/>
              </a:rPr>
              <a:t> </a:t>
            </a:r>
            <a:r>
              <a:rPr lang="en-US" sz="2400" err="1">
                <a:latin typeface="Cambria" panose="02040503050406030204" pitchFamily="18" charset="0"/>
              </a:rPr>
              <a:t>elit</a:t>
            </a:r>
            <a:r>
              <a:rPr lang="en-US" sz="2400">
                <a:latin typeface="Cambria" panose="02040503050406030204" pitchFamily="18" charset="0"/>
              </a:rPr>
              <a:t>, sed do </a:t>
            </a:r>
            <a:r>
              <a:rPr lang="en-US" sz="2400" err="1">
                <a:latin typeface="Cambria" panose="02040503050406030204" pitchFamily="18" charset="0"/>
              </a:rPr>
              <a:t>eiusmod</a:t>
            </a:r>
            <a:r>
              <a:rPr lang="en-US" sz="2400">
                <a:latin typeface="Cambria" panose="02040503050406030204" pitchFamily="18" charset="0"/>
              </a:rPr>
              <a:t> </a:t>
            </a:r>
            <a:r>
              <a:rPr lang="en-US" sz="2400" err="1">
                <a:latin typeface="Cambria" panose="02040503050406030204" pitchFamily="18" charset="0"/>
              </a:rPr>
              <a:t>tempor</a:t>
            </a:r>
            <a:r>
              <a:rPr lang="en-US" sz="2400">
                <a:latin typeface="Cambria" panose="02040503050406030204" pitchFamily="18" charset="0"/>
              </a:rPr>
              <a:t> </a:t>
            </a:r>
            <a:r>
              <a:rPr lang="en-US" sz="2400" err="1">
                <a:latin typeface="Cambria" panose="02040503050406030204" pitchFamily="18" charset="0"/>
              </a:rPr>
              <a:t>incididunt</a:t>
            </a:r>
            <a:r>
              <a:rPr lang="en-US" sz="2400">
                <a:latin typeface="Cambria" panose="02040503050406030204" pitchFamily="18" charset="0"/>
              </a:rPr>
              <a:t> </a:t>
            </a:r>
            <a:r>
              <a:rPr lang="en-US" sz="2400" err="1">
                <a:latin typeface="Cambria" panose="02040503050406030204" pitchFamily="18" charset="0"/>
              </a:rPr>
              <a:t>ut</a:t>
            </a:r>
            <a:r>
              <a:rPr lang="en-US" sz="2400">
                <a:latin typeface="Cambria" panose="02040503050406030204" pitchFamily="18" charset="0"/>
              </a:rPr>
              <a:t> </a:t>
            </a:r>
            <a:r>
              <a:rPr lang="en-US" sz="2400" err="1">
                <a:latin typeface="Cambria" panose="02040503050406030204" pitchFamily="18" charset="0"/>
              </a:rPr>
              <a:t>labore</a:t>
            </a:r>
            <a:r>
              <a:rPr lang="en-US" sz="2400">
                <a:latin typeface="Cambria" panose="02040503050406030204" pitchFamily="18" charset="0"/>
              </a:rPr>
              <a:t> </a:t>
            </a:r>
          </a:p>
          <a:p>
            <a:pPr marL="457200" indent="-457200">
              <a:spcAft>
                <a:spcPts val="1200"/>
              </a:spcAft>
              <a:buFont typeface="Arial" panose="020B0604020202020204" pitchFamily="34" charset="0"/>
              <a:buChar char="•"/>
            </a:pPr>
            <a:r>
              <a:rPr lang="en-US" sz="2400">
                <a:latin typeface="Cambria" panose="02040503050406030204" pitchFamily="18" charset="0"/>
              </a:rPr>
              <a:t>et dolore magna </a:t>
            </a:r>
            <a:r>
              <a:rPr lang="en-US" sz="2400" err="1">
                <a:latin typeface="Cambria" panose="02040503050406030204" pitchFamily="18" charset="0"/>
              </a:rPr>
              <a:t>aliqua</a:t>
            </a:r>
            <a:r>
              <a:rPr lang="en-US" sz="2400">
                <a:latin typeface="Cambria" panose="02040503050406030204" pitchFamily="18" charset="0"/>
              </a:rPr>
              <a:t>. </a:t>
            </a:r>
          </a:p>
        </p:txBody>
      </p:sp>
    </p:spTree>
    <p:extLst>
      <p:ext uri="{BB962C8B-B14F-4D97-AF65-F5344CB8AC3E}">
        <p14:creationId xmlns:p14="http://schemas.microsoft.com/office/powerpoint/2010/main" val="2329903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897120"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3" name="Title Placeholder 17">
            <a:extLst>
              <a:ext uri="{FF2B5EF4-FFF2-40B4-BE49-F238E27FC236}">
                <a16:creationId xmlns:a16="http://schemas.microsoft.com/office/drawing/2014/main" id="{390A7B58-952B-D142-B3E6-389E25673CA3}"/>
              </a:ext>
            </a:extLst>
          </p:cNvPr>
          <p:cNvSpPr>
            <a:spLocks noGrp="1"/>
          </p:cNvSpPr>
          <p:nvPr>
            <p:ph type="title"/>
          </p:nvPr>
        </p:nvSpPr>
        <p:spPr>
          <a:xfrm>
            <a:off x="912570" y="349504"/>
            <a:ext cx="8873982" cy="798177"/>
          </a:xfrm>
          <a:prstGeom prst="rect">
            <a:avLst/>
          </a:prstGeom>
        </p:spPr>
        <p:txBody>
          <a:bodyPr vert="horz" lIns="0" tIns="45720" rIns="91440" bIns="45720" rtlCol="0" anchor="b" anchorCtr="0">
            <a:noAutofit/>
          </a:bodyPr>
          <a:lstStyle/>
          <a:p>
            <a:r>
              <a:rPr lang="en-US"/>
              <a:t>Click to edit Master title style</a:t>
            </a:r>
          </a:p>
        </p:txBody>
      </p: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11707150"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pic>
        <p:nvPicPr>
          <p:cNvPr id="6" name="Graphic 5">
            <a:extLst>
              <a:ext uri="{FF2B5EF4-FFF2-40B4-BE49-F238E27FC236}">
                <a16:creationId xmlns:a16="http://schemas.microsoft.com/office/drawing/2014/main" id="{A9ACAF94-A22A-F049-825B-9BAAFF119E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Tree>
    <p:extLst>
      <p:ext uri="{BB962C8B-B14F-4D97-AF65-F5344CB8AC3E}">
        <p14:creationId xmlns:p14="http://schemas.microsoft.com/office/powerpoint/2010/main" val="234624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Divider with Subtitle - Gradi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4400" y="1371608"/>
            <a:ext cx="10366861" cy="2057397"/>
          </a:xfrm>
        </p:spPr>
        <p:txBody>
          <a:bodyPr/>
          <a:lstStyle>
            <a:lvl1pPr>
              <a:defRPr sz="6000" baseline="0">
                <a:solidFill>
                  <a:schemeClr val="tx1"/>
                </a:solidFill>
              </a:defRPr>
            </a:lvl1pPr>
          </a:lstStyle>
          <a:p>
            <a:r>
              <a:rPr lang="en-US"/>
              <a:t>Alternate Section title</a:t>
            </a:r>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3"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9" name="Text Placeholder 2">
            <a:extLst>
              <a:ext uri="{FF2B5EF4-FFF2-40B4-BE49-F238E27FC236}">
                <a16:creationId xmlns:a16="http://schemas.microsoft.com/office/drawing/2014/main" id="{CA7C0192-8E73-3741-B808-E7043B73E544}"/>
              </a:ext>
            </a:extLst>
          </p:cNvPr>
          <p:cNvSpPr>
            <a:spLocks noGrp="1"/>
          </p:cNvSpPr>
          <p:nvPr>
            <p:ph idx="1" hasCustomPrompt="1"/>
          </p:nvPr>
        </p:nvSpPr>
        <p:spPr>
          <a:xfrm>
            <a:off x="929987" y="3702945"/>
            <a:ext cx="10366861" cy="323977"/>
          </a:xfrm>
          <a:prstGeom prst="rect">
            <a:avLst/>
          </a:prstGeom>
        </p:spPr>
        <p:txBody>
          <a:bodyPr vert="horz" lIns="0" tIns="45720" rIns="91440" bIns="45720" rtlCol="0">
            <a:normAutofit/>
          </a:bodyPr>
          <a:lstStyle>
            <a:lvl1pPr marL="0" indent="0">
              <a:buFontTx/>
              <a:buNone/>
              <a:defRPr sz="1800" b="0" i="0" cap="none" spc="0" baseline="0">
                <a:solidFill>
                  <a:schemeClr val="tx1"/>
                </a:solidFill>
                <a:latin typeface="Cambria" panose="02040503050406030204" pitchFamily="18" charset="0"/>
              </a:defRPr>
            </a:lvl1pPr>
          </a:lstStyle>
          <a:p>
            <a:pPr lvl="0"/>
            <a:r>
              <a:rPr lang="en-US"/>
              <a:t>Subtitle if needed Cambria 18pt font lorem ipsum</a:t>
            </a:r>
          </a:p>
        </p:txBody>
      </p:sp>
      <p:sp>
        <p:nvSpPr>
          <p:cNvPr id="10" name="Slide Number Placeholder 5">
            <a:extLst>
              <a:ext uri="{FF2B5EF4-FFF2-40B4-BE49-F238E27FC236}">
                <a16:creationId xmlns:a16="http://schemas.microsoft.com/office/drawing/2014/main" id="{5B0C05F0-E967-F84E-89BB-F5BF21AD7C08}"/>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pic>
        <p:nvPicPr>
          <p:cNvPr id="11" name="Picture 10">
            <a:extLst>
              <a:ext uri="{FF2B5EF4-FFF2-40B4-BE49-F238E27FC236}">
                <a16:creationId xmlns:a16="http://schemas.microsoft.com/office/drawing/2014/main" id="{A65CB05D-61DB-744E-8B27-D016C27E6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318928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8" name="Picture 7">
            <a:extLst>
              <a:ext uri="{FF2B5EF4-FFF2-40B4-BE49-F238E27FC236}">
                <a16:creationId xmlns:a16="http://schemas.microsoft.com/office/drawing/2014/main" id="{0A48E05C-3650-DD45-859E-DE2FC7B56B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8718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9" name="Text Placeholder 9">
            <a:extLst>
              <a:ext uri="{FF2B5EF4-FFF2-40B4-BE49-F238E27FC236}">
                <a16:creationId xmlns:a16="http://schemas.microsoft.com/office/drawing/2014/main" id="{A630E96A-A89B-4A4D-99F9-E2C8161192EE}"/>
              </a:ext>
            </a:extLst>
          </p:cNvPr>
          <p:cNvSpPr>
            <a:spLocks noGrp="1"/>
          </p:cNvSpPr>
          <p:nvPr>
            <p:ph type="body" sz="quarter" idx="11" hasCustomPrompt="1"/>
          </p:nvPr>
        </p:nvSpPr>
        <p:spPr>
          <a:xfrm>
            <a:off x="896938" y="1550988"/>
            <a:ext cx="10234612" cy="4803248"/>
          </a:xfrm>
        </p:spPr>
        <p:txBody>
          <a:bodyPr/>
          <a:lstStyle>
            <a:lvl1pPr marL="457200" indent="-457200">
              <a:spcAft>
                <a:spcPts val="1200"/>
              </a:spcAft>
              <a:buFont typeface="Arial" panose="020B0604020202020204" pitchFamily="34" charset="0"/>
              <a:buChar char="•"/>
              <a:defRPr sz="2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457200" indent="-457200">
              <a:spcAft>
                <a:spcPts val="1200"/>
              </a:spcAft>
              <a:buFont typeface="Arial" panose="020B0604020202020204" pitchFamily="34" charset="0"/>
              <a:buChar char="•"/>
            </a:pPr>
            <a:r>
              <a:rPr lang="en-US" sz="2400">
                <a:latin typeface="Cambria" panose="02040503050406030204" pitchFamily="18" charset="0"/>
              </a:rPr>
              <a:t>Lorem ipsum dolor sit </a:t>
            </a:r>
            <a:r>
              <a:rPr lang="en-US" sz="2400" err="1">
                <a:latin typeface="Cambria" panose="02040503050406030204" pitchFamily="18" charset="0"/>
              </a:rPr>
              <a:t>amet</a:t>
            </a:r>
            <a:r>
              <a:rPr lang="en-US" sz="2400">
                <a:latin typeface="Cambria" panose="02040503050406030204" pitchFamily="18" charset="0"/>
              </a:rPr>
              <a:t>, </a:t>
            </a:r>
            <a:r>
              <a:rPr lang="en-US" sz="2400" err="1">
                <a:latin typeface="Cambria" panose="02040503050406030204" pitchFamily="18" charset="0"/>
              </a:rPr>
              <a:t>consectetur</a:t>
            </a:r>
            <a:r>
              <a:rPr lang="en-US" sz="2400">
                <a:latin typeface="Cambria" panose="02040503050406030204" pitchFamily="18" charset="0"/>
              </a:rPr>
              <a:t> </a:t>
            </a:r>
            <a:r>
              <a:rPr lang="en-US" sz="2400" err="1">
                <a:latin typeface="Cambria" panose="02040503050406030204" pitchFamily="18" charset="0"/>
              </a:rPr>
              <a:t>adipiscing</a:t>
            </a:r>
            <a:r>
              <a:rPr lang="en-US" sz="2400">
                <a:latin typeface="Cambria" panose="02040503050406030204" pitchFamily="18" charset="0"/>
              </a:rPr>
              <a:t> </a:t>
            </a:r>
            <a:r>
              <a:rPr lang="en-US" sz="2400" err="1">
                <a:latin typeface="Cambria" panose="02040503050406030204" pitchFamily="18" charset="0"/>
              </a:rPr>
              <a:t>elit</a:t>
            </a:r>
            <a:r>
              <a:rPr lang="en-US" sz="2400">
                <a:latin typeface="Cambria" panose="02040503050406030204" pitchFamily="18" charset="0"/>
              </a:rPr>
              <a:t>, sed do </a:t>
            </a:r>
            <a:r>
              <a:rPr lang="en-US" sz="2400" err="1">
                <a:latin typeface="Cambria" panose="02040503050406030204" pitchFamily="18" charset="0"/>
              </a:rPr>
              <a:t>eiusmod</a:t>
            </a:r>
            <a:r>
              <a:rPr lang="en-US" sz="2400">
                <a:latin typeface="Cambria" panose="02040503050406030204" pitchFamily="18" charset="0"/>
              </a:rPr>
              <a:t> </a:t>
            </a:r>
            <a:r>
              <a:rPr lang="en-US" sz="2400" err="1">
                <a:latin typeface="Cambria" panose="02040503050406030204" pitchFamily="18" charset="0"/>
              </a:rPr>
              <a:t>tempor</a:t>
            </a:r>
            <a:r>
              <a:rPr lang="en-US" sz="2400">
                <a:latin typeface="Cambria" panose="02040503050406030204" pitchFamily="18" charset="0"/>
              </a:rPr>
              <a:t> </a:t>
            </a:r>
            <a:r>
              <a:rPr lang="en-US" sz="2400" err="1">
                <a:latin typeface="Cambria" panose="02040503050406030204" pitchFamily="18" charset="0"/>
              </a:rPr>
              <a:t>incididunt</a:t>
            </a:r>
            <a:r>
              <a:rPr lang="en-US" sz="2400">
                <a:latin typeface="Cambria" panose="02040503050406030204" pitchFamily="18" charset="0"/>
              </a:rPr>
              <a:t> </a:t>
            </a:r>
            <a:r>
              <a:rPr lang="en-US" sz="2400" err="1">
                <a:latin typeface="Cambria" panose="02040503050406030204" pitchFamily="18" charset="0"/>
              </a:rPr>
              <a:t>ut</a:t>
            </a:r>
            <a:r>
              <a:rPr lang="en-US" sz="2400">
                <a:latin typeface="Cambria" panose="02040503050406030204" pitchFamily="18" charset="0"/>
              </a:rPr>
              <a:t> </a:t>
            </a:r>
            <a:r>
              <a:rPr lang="en-US" sz="2400" err="1">
                <a:latin typeface="Cambria" panose="02040503050406030204" pitchFamily="18" charset="0"/>
              </a:rPr>
              <a:t>labore</a:t>
            </a:r>
            <a:r>
              <a:rPr lang="en-US" sz="2400">
                <a:latin typeface="Cambria" panose="02040503050406030204" pitchFamily="18" charset="0"/>
              </a:rPr>
              <a:t> </a:t>
            </a:r>
          </a:p>
          <a:p>
            <a:pPr marL="457200" indent="-457200">
              <a:spcAft>
                <a:spcPts val="1200"/>
              </a:spcAft>
              <a:buFont typeface="Arial" panose="020B0604020202020204" pitchFamily="34" charset="0"/>
              <a:buChar char="•"/>
            </a:pPr>
            <a:r>
              <a:rPr lang="en-US" sz="2400">
                <a:latin typeface="Cambria" panose="02040503050406030204" pitchFamily="18" charset="0"/>
              </a:rPr>
              <a:t>et dolore magna </a:t>
            </a:r>
            <a:r>
              <a:rPr lang="en-US" sz="2400" err="1">
                <a:latin typeface="Cambria" panose="02040503050406030204" pitchFamily="18" charset="0"/>
              </a:rPr>
              <a:t>aliqua</a:t>
            </a:r>
            <a:r>
              <a:rPr lang="en-US" sz="2400">
                <a:latin typeface="Cambria" panose="02040503050406030204" pitchFamily="18" charset="0"/>
              </a:rPr>
              <a:t>. </a:t>
            </a:r>
          </a:p>
        </p:txBody>
      </p:sp>
      <p:pic>
        <p:nvPicPr>
          <p:cNvPr id="8" name="Picture 7">
            <a:extLst>
              <a:ext uri="{FF2B5EF4-FFF2-40B4-BE49-F238E27FC236}">
                <a16:creationId xmlns:a16="http://schemas.microsoft.com/office/drawing/2014/main" id="{0D516DDA-28A5-4D45-A55C-595C03294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98438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lumns - Gradient">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19" y="3124205"/>
            <a:ext cx="8890211" cy="2521403"/>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pic>
        <p:nvPicPr>
          <p:cNvPr id="12" name="Graphic 11">
            <a:extLst>
              <a:ext uri="{FF2B5EF4-FFF2-40B4-BE49-F238E27FC236}">
                <a16:creationId xmlns:a16="http://schemas.microsoft.com/office/drawing/2014/main" id="{4F6F4B07-3668-D149-8113-4DE49504E0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27" y="259428"/>
            <a:ext cx="1561196" cy="216854"/>
          </a:xfrm>
          <a:prstGeom prst="rect">
            <a:avLst/>
          </a:prstGeom>
        </p:spPr>
      </p:pic>
      <p:sp>
        <p:nvSpPr>
          <p:cNvPr id="15" name="Text Placeholder 2">
            <a:extLst>
              <a:ext uri="{FF2B5EF4-FFF2-40B4-BE49-F238E27FC236}">
                <a16:creationId xmlns:a16="http://schemas.microsoft.com/office/drawing/2014/main" id="{780774BC-50CB-E74D-A7FA-17C71D14AE5B}"/>
              </a:ext>
            </a:extLst>
          </p:cNvPr>
          <p:cNvSpPr>
            <a:spLocks noGrp="1"/>
          </p:cNvSpPr>
          <p:nvPr>
            <p:ph type="body" sz="quarter" idx="23" hasCustomPrompt="1"/>
          </p:nvPr>
        </p:nvSpPr>
        <p:spPr>
          <a:xfrm>
            <a:off x="897120" y="2491405"/>
            <a:ext cx="4764092"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 insert text here</a:t>
            </a:r>
          </a:p>
        </p:txBody>
      </p:sp>
      <p:sp>
        <p:nvSpPr>
          <p:cNvPr id="9" name="Slide Number Placeholder 5">
            <a:extLst>
              <a:ext uri="{FF2B5EF4-FFF2-40B4-BE49-F238E27FC236}">
                <a16:creationId xmlns:a16="http://schemas.microsoft.com/office/drawing/2014/main" id="{419F0F05-DD1D-5848-824C-96C9DAC1A5C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pic>
        <p:nvPicPr>
          <p:cNvPr id="8" name="Picture 7">
            <a:extLst>
              <a:ext uri="{FF2B5EF4-FFF2-40B4-BE49-F238E27FC236}">
                <a16:creationId xmlns:a16="http://schemas.microsoft.com/office/drawing/2014/main" id="{56F989B6-F29F-8243-8E52-36116EC77A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23836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p>
            <a:fld id="{234755BD-B4AC-9044-BCE4-27904766F8BB}" type="slidenum">
              <a:rPr lang="en-US" smtClean="0"/>
              <a:pPr/>
              <a:t>‹#›</a:t>
            </a:fld>
            <a:endParaRPr lang="en-US" dirty="0"/>
          </a:p>
        </p:txBody>
      </p:sp>
      <p:sp>
        <p:nvSpPr>
          <p:cNvPr id="8" name="Text Placeholder 2">
            <a:extLst>
              <a:ext uri="{FF2B5EF4-FFF2-40B4-BE49-F238E27FC236}">
                <a16:creationId xmlns:a16="http://schemas.microsoft.com/office/drawing/2014/main" id="{A814D8B0-2A19-5541-83AE-74FAE6C78E3D}"/>
              </a:ext>
            </a:extLst>
          </p:cNvPr>
          <p:cNvSpPr>
            <a:spLocks noGrp="1"/>
          </p:cNvSpPr>
          <p:nvPr>
            <p:ph type="body" sz="quarter" idx="20" hasCustomPrompt="1"/>
          </p:nvPr>
        </p:nvSpPr>
        <p:spPr>
          <a:xfrm>
            <a:off x="897120" y="3124205"/>
            <a:ext cx="4597400" cy="2521403"/>
          </a:xfrm>
        </p:spPr>
        <p:txBody>
          <a:bodyPr lIns="0">
            <a:noAutofit/>
          </a:bodyPr>
          <a:lstStyle>
            <a:lvl1pPr marL="0" marR="0" indent="0" algn="l" defTabSz="914173" rtl="0" eaLnBrk="1" fontAlgn="auto" latinLnBrk="0" hangingPunct="1">
              <a:lnSpc>
                <a:spcPct val="110000"/>
              </a:lnSpc>
              <a:spcBef>
                <a:spcPts val="1000"/>
              </a:spcBef>
              <a:spcAft>
                <a:spcPts val="451"/>
              </a:spcAft>
              <a:buClrTx/>
              <a:buSzTx/>
              <a:buFontTx/>
              <a:buNone/>
              <a:tabLst/>
              <a:defRPr sz="1800" b="0" i="0"/>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sp>
        <p:nvSpPr>
          <p:cNvPr id="13" name="Text Placeholder 2">
            <a:extLst>
              <a:ext uri="{FF2B5EF4-FFF2-40B4-BE49-F238E27FC236}">
                <a16:creationId xmlns:a16="http://schemas.microsoft.com/office/drawing/2014/main" id="{31AE74F4-DA59-7042-B412-642B3764A5EA}"/>
              </a:ext>
            </a:extLst>
          </p:cNvPr>
          <p:cNvSpPr>
            <a:spLocks noGrp="1"/>
          </p:cNvSpPr>
          <p:nvPr>
            <p:ph type="body" sz="quarter" idx="21" hasCustomPrompt="1"/>
          </p:nvPr>
        </p:nvSpPr>
        <p:spPr>
          <a:xfrm>
            <a:off x="6668044" y="3124205"/>
            <a:ext cx="4597400" cy="2521403"/>
          </a:xfrm>
        </p:spPr>
        <p:txBody>
          <a:bodyPr lIns="0">
            <a:noAutofit/>
          </a:bodyPr>
          <a:lstStyle>
            <a:lvl1pPr marL="0" marR="0" indent="0" algn="l" defTabSz="914173" rtl="0" eaLnBrk="1" fontAlgn="auto" latinLnBrk="0" hangingPunct="1">
              <a:lnSpc>
                <a:spcPct val="110000"/>
              </a:lnSpc>
              <a:spcBef>
                <a:spcPts val="1000"/>
              </a:spcBef>
              <a:spcAft>
                <a:spcPts val="0"/>
              </a:spcAft>
              <a:buClrTx/>
              <a:buSzTx/>
              <a:buFontTx/>
              <a:buNone/>
              <a:tabLst/>
              <a:defRPr sz="1800" b="0" i="0"/>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a:t>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 Sed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Donec</a:t>
            </a:r>
            <a:r>
              <a:rPr lang="en-US"/>
              <a:t> </a:t>
            </a:r>
            <a:r>
              <a:rPr lang="en-US" err="1"/>
              <a:t>ullamcorper</a:t>
            </a:r>
            <a:r>
              <a:rPr lang="en-US"/>
              <a:t> </a:t>
            </a:r>
            <a:r>
              <a:rPr lang="en-US" err="1"/>
              <a:t>nulla</a:t>
            </a:r>
            <a:r>
              <a:rPr lang="en-US"/>
              <a:t> non </a:t>
            </a:r>
            <a:r>
              <a:rPr lang="en-US" err="1"/>
              <a:t>metus</a:t>
            </a:r>
            <a:r>
              <a:rPr lang="en-US"/>
              <a:t> </a:t>
            </a:r>
            <a:r>
              <a:rPr lang="en-US" err="1"/>
              <a:t>auctor</a:t>
            </a:r>
            <a:r>
              <a:rPr lang="en-US"/>
              <a:t> </a:t>
            </a:r>
            <a:r>
              <a:rPr lang="en-US" err="1"/>
              <a:t>fringilla</a:t>
            </a:r>
            <a:r>
              <a:rPr lang="en-US"/>
              <a:t>. </a:t>
            </a:r>
            <a:r>
              <a:rPr lang="en-US" err="1"/>
              <a:t>Vivamus</a:t>
            </a:r>
            <a:r>
              <a:rPr lang="en-US"/>
              <a:t> </a:t>
            </a:r>
            <a:r>
              <a:rPr lang="en-US" err="1"/>
              <a:t>sagittis</a:t>
            </a:r>
            <a:r>
              <a:rPr lang="en-US"/>
              <a:t> </a:t>
            </a:r>
            <a:r>
              <a:rPr lang="en-US" err="1"/>
              <a:t>lacus</a:t>
            </a:r>
            <a:r>
              <a:rPr lang="en-US"/>
              <a:t> vel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Aenean</a:t>
            </a:r>
            <a:r>
              <a:rPr lang="en-US"/>
              <a:t> lacinia </a:t>
            </a:r>
            <a:r>
              <a:rPr lang="en-US" err="1"/>
              <a:t>bibendum</a:t>
            </a:r>
            <a:r>
              <a:rPr lang="en-US"/>
              <a:t> </a:t>
            </a:r>
            <a:r>
              <a:rPr lang="en-US" err="1"/>
              <a:t>nulla</a:t>
            </a:r>
            <a:r>
              <a:rPr lang="en-US"/>
              <a:t> sed </a:t>
            </a:r>
            <a:r>
              <a:rPr lang="en-US" err="1"/>
              <a:t>consectetur</a:t>
            </a:r>
            <a:r>
              <a:rPr lang="en-US"/>
              <a:t>.</a:t>
            </a:r>
          </a:p>
          <a:p>
            <a:pPr lvl="0"/>
            <a:endParaRPr lang="en-US"/>
          </a:p>
        </p:txBody>
      </p:sp>
      <p:cxnSp>
        <p:nvCxnSpPr>
          <p:cNvPr id="18" name="Straight Connector 17">
            <a:extLst>
              <a:ext uri="{FF2B5EF4-FFF2-40B4-BE49-F238E27FC236}">
                <a16:creationId xmlns:a16="http://schemas.microsoft.com/office/drawing/2014/main" id="{6A0C93C8-3FB1-E149-9E41-FF81E958DCA7}"/>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77E56234-C950-2B4F-8793-9AF12F5CBF2F}"/>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15" name="Text Placeholder 2">
            <a:extLst>
              <a:ext uri="{FF2B5EF4-FFF2-40B4-BE49-F238E27FC236}">
                <a16:creationId xmlns:a16="http://schemas.microsoft.com/office/drawing/2014/main" id="{81BC873E-68B0-E34B-972C-F7C956006D21}"/>
              </a:ext>
            </a:extLst>
          </p:cNvPr>
          <p:cNvSpPr>
            <a:spLocks noGrp="1"/>
          </p:cNvSpPr>
          <p:nvPr>
            <p:ph type="body" sz="quarter" idx="22" hasCustomPrompt="1"/>
          </p:nvPr>
        </p:nvSpPr>
        <p:spPr>
          <a:xfrm>
            <a:off x="6668046" y="2491405"/>
            <a:ext cx="3515854"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17" name="Text Placeholder 2">
            <a:extLst>
              <a:ext uri="{FF2B5EF4-FFF2-40B4-BE49-F238E27FC236}">
                <a16:creationId xmlns:a16="http://schemas.microsoft.com/office/drawing/2014/main" id="{E724D5EE-089A-9D41-9980-7788775F7343}"/>
              </a:ext>
            </a:extLst>
          </p:cNvPr>
          <p:cNvSpPr>
            <a:spLocks noGrp="1"/>
          </p:cNvSpPr>
          <p:nvPr>
            <p:ph type="body" sz="quarter" idx="23" hasCustomPrompt="1"/>
          </p:nvPr>
        </p:nvSpPr>
        <p:spPr>
          <a:xfrm>
            <a:off x="897120" y="2491405"/>
            <a:ext cx="3515854"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pic>
        <p:nvPicPr>
          <p:cNvPr id="11" name="Picture 10">
            <a:extLst>
              <a:ext uri="{FF2B5EF4-FFF2-40B4-BE49-F238E27FC236}">
                <a16:creationId xmlns:a16="http://schemas.microsoft.com/office/drawing/2014/main" id="{64B9F714-5286-9941-B54B-306CB4F02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393945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p>
            <a:fld id="{234755BD-B4AC-9044-BCE4-27904766F8BB}" type="slidenum">
              <a:rPr lang="en-US" smtClean="0"/>
              <a:t>‹#›</a:t>
            </a:fld>
            <a:endParaRPr lang="en-US" dirty="0"/>
          </a:p>
        </p:txBody>
      </p:sp>
      <p:cxnSp>
        <p:nvCxnSpPr>
          <p:cNvPr id="22" name="Straight Connector 21">
            <a:extLst>
              <a:ext uri="{FF2B5EF4-FFF2-40B4-BE49-F238E27FC236}">
                <a16:creationId xmlns:a16="http://schemas.microsoft.com/office/drawing/2014/main" id="{70CEAD40-DE74-B343-9D8D-9392CBCDEB25}"/>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16" name="Title Placeholder 17">
            <a:extLst>
              <a:ext uri="{FF2B5EF4-FFF2-40B4-BE49-F238E27FC236}">
                <a16:creationId xmlns:a16="http://schemas.microsoft.com/office/drawing/2014/main" id="{F79E7A04-D361-A34F-B9C5-F8A439C8882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sp>
        <p:nvSpPr>
          <p:cNvPr id="20" name="Text Placeholder 2">
            <a:extLst>
              <a:ext uri="{FF2B5EF4-FFF2-40B4-BE49-F238E27FC236}">
                <a16:creationId xmlns:a16="http://schemas.microsoft.com/office/drawing/2014/main" id="{5D8E12DC-9352-BC4C-87B7-92F1BD923858}"/>
              </a:ext>
            </a:extLst>
          </p:cNvPr>
          <p:cNvSpPr>
            <a:spLocks noGrp="1"/>
          </p:cNvSpPr>
          <p:nvPr>
            <p:ph type="body" sz="quarter" idx="20" hasCustomPrompt="1"/>
          </p:nvPr>
        </p:nvSpPr>
        <p:spPr>
          <a:xfrm>
            <a:off x="897121" y="3447293"/>
            <a:ext cx="2742931" cy="2427287"/>
          </a:xfrm>
        </p:spPr>
        <p:txBody>
          <a:bodyPr lIns="0"/>
          <a:lstStyle>
            <a:lvl1pPr marL="0" indent="0">
              <a:lnSpc>
                <a:spcPct val="110000"/>
              </a:lnSpc>
              <a:buFontTx/>
              <a:buNone/>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endParaRPr lang="pt-BR"/>
          </a:p>
        </p:txBody>
      </p:sp>
      <p:sp>
        <p:nvSpPr>
          <p:cNvPr id="21" name="Picture Placeholder 31">
            <a:extLst>
              <a:ext uri="{FF2B5EF4-FFF2-40B4-BE49-F238E27FC236}">
                <a16:creationId xmlns:a16="http://schemas.microsoft.com/office/drawing/2014/main" id="{DD59B9A6-8BE7-0A47-A982-22175B7115B8}"/>
              </a:ext>
            </a:extLst>
          </p:cNvPr>
          <p:cNvSpPr>
            <a:spLocks noGrp="1"/>
          </p:cNvSpPr>
          <p:nvPr>
            <p:ph type="pic" sz="quarter" idx="27" hasCustomPrompt="1"/>
          </p:nvPr>
        </p:nvSpPr>
        <p:spPr>
          <a:xfrm>
            <a:off x="4830000"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3" name="Picture Placeholder 31">
            <a:extLst>
              <a:ext uri="{FF2B5EF4-FFF2-40B4-BE49-F238E27FC236}">
                <a16:creationId xmlns:a16="http://schemas.microsoft.com/office/drawing/2014/main" id="{D64C3EA1-C317-8E44-8B0D-026F3C37437C}"/>
              </a:ext>
            </a:extLst>
          </p:cNvPr>
          <p:cNvSpPr>
            <a:spLocks noGrp="1"/>
          </p:cNvSpPr>
          <p:nvPr>
            <p:ph type="pic" sz="quarter" idx="28" hasCustomPrompt="1"/>
          </p:nvPr>
        </p:nvSpPr>
        <p:spPr>
          <a:xfrm>
            <a:off x="897121"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4" name="Picture Placeholder 31">
            <a:extLst>
              <a:ext uri="{FF2B5EF4-FFF2-40B4-BE49-F238E27FC236}">
                <a16:creationId xmlns:a16="http://schemas.microsoft.com/office/drawing/2014/main" id="{B5E66492-7A5B-8B4B-AD5E-0D1DE65F04A7}"/>
              </a:ext>
            </a:extLst>
          </p:cNvPr>
          <p:cNvSpPr>
            <a:spLocks noGrp="1"/>
          </p:cNvSpPr>
          <p:nvPr>
            <p:ph type="pic" sz="quarter" idx="29" hasCustomPrompt="1"/>
          </p:nvPr>
        </p:nvSpPr>
        <p:spPr>
          <a:xfrm>
            <a:off x="8762877" y="2006687"/>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25" name="Text Placeholder 2">
            <a:extLst>
              <a:ext uri="{FF2B5EF4-FFF2-40B4-BE49-F238E27FC236}">
                <a16:creationId xmlns:a16="http://schemas.microsoft.com/office/drawing/2014/main" id="{E56F6A8C-BD98-2D41-B0ED-E2CA5AC502C4}"/>
              </a:ext>
            </a:extLst>
          </p:cNvPr>
          <p:cNvSpPr>
            <a:spLocks noGrp="1"/>
          </p:cNvSpPr>
          <p:nvPr>
            <p:ph type="body" sz="quarter" idx="31" hasCustomPrompt="1"/>
          </p:nvPr>
        </p:nvSpPr>
        <p:spPr>
          <a:xfrm>
            <a:off x="895388" y="2774547"/>
            <a:ext cx="3080263"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28" name="Text Placeholder 2">
            <a:extLst>
              <a:ext uri="{FF2B5EF4-FFF2-40B4-BE49-F238E27FC236}">
                <a16:creationId xmlns:a16="http://schemas.microsoft.com/office/drawing/2014/main" id="{CD790F19-FA22-064F-B2F7-FF8657C49055}"/>
              </a:ext>
            </a:extLst>
          </p:cNvPr>
          <p:cNvSpPr>
            <a:spLocks noGrp="1"/>
          </p:cNvSpPr>
          <p:nvPr>
            <p:ph type="body" sz="quarter" idx="32" hasCustomPrompt="1"/>
          </p:nvPr>
        </p:nvSpPr>
        <p:spPr>
          <a:xfrm>
            <a:off x="4829999" y="3447293"/>
            <a:ext cx="2742931" cy="2427287"/>
          </a:xfrm>
        </p:spPr>
        <p:txBody>
          <a:bodyPr lIns="0"/>
          <a:lstStyle>
            <a:lvl1pPr marL="0" indent="0">
              <a:lnSpc>
                <a:spcPct val="110000"/>
              </a:lnSpc>
              <a:buFontTx/>
              <a:buNone/>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endParaRPr lang="pt-BR"/>
          </a:p>
        </p:txBody>
      </p:sp>
      <p:sp>
        <p:nvSpPr>
          <p:cNvPr id="29" name="Text Placeholder 2">
            <a:extLst>
              <a:ext uri="{FF2B5EF4-FFF2-40B4-BE49-F238E27FC236}">
                <a16:creationId xmlns:a16="http://schemas.microsoft.com/office/drawing/2014/main" id="{4726624F-FB38-3B43-ACF9-4A265F383664}"/>
              </a:ext>
            </a:extLst>
          </p:cNvPr>
          <p:cNvSpPr>
            <a:spLocks noGrp="1"/>
          </p:cNvSpPr>
          <p:nvPr>
            <p:ph type="body" sz="quarter" idx="33" hasCustomPrompt="1"/>
          </p:nvPr>
        </p:nvSpPr>
        <p:spPr>
          <a:xfrm>
            <a:off x="4828266" y="2774547"/>
            <a:ext cx="3080263"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0" name="Text Placeholder 2">
            <a:extLst>
              <a:ext uri="{FF2B5EF4-FFF2-40B4-BE49-F238E27FC236}">
                <a16:creationId xmlns:a16="http://schemas.microsoft.com/office/drawing/2014/main" id="{4D387C35-CEBB-D647-A231-ADD37565D53E}"/>
              </a:ext>
            </a:extLst>
          </p:cNvPr>
          <p:cNvSpPr>
            <a:spLocks noGrp="1"/>
          </p:cNvSpPr>
          <p:nvPr>
            <p:ph type="body" sz="quarter" idx="34" hasCustomPrompt="1"/>
          </p:nvPr>
        </p:nvSpPr>
        <p:spPr>
          <a:xfrm>
            <a:off x="8762877" y="3447293"/>
            <a:ext cx="2742931" cy="2427287"/>
          </a:xfrm>
        </p:spPr>
        <p:txBody>
          <a:bodyPr lIns="0"/>
          <a:lstStyle>
            <a:lvl1pPr marL="0" indent="0">
              <a:lnSpc>
                <a:spcPct val="110000"/>
              </a:lnSpc>
              <a:buFontTx/>
              <a:buNone/>
              <a:defRPr sz="1800" b="0" i="0">
                <a:solidFill>
                  <a:schemeClr val="tx1"/>
                </a:solidFill>
              </a:defRPr>
            </a:lvl1pPr>
            <a:lvl2pPr marL="457087" indent="0">
              <a:buFontTx/>
              <a:buNone/>
              <a:defRPr sz="1401" b="0" i="0"/>
            </a:lvl2pPr>
            <a:lvl3pPr marL="914173" indent="0">
              <a:buFontTx/>
              <a:buNone/>
              <a:defRPr sz="1401" b="0" i="0"/>
            </a:lvl3pPr>
            <a:lvl4pPr>
              <a:defRPr sz="1601"/>
            </a:lvl4pPr>
            <a:lvl5pPr>
              <a:defRPr sz="1601"/>
            </a:lvl5pPr>
          </a:lstStyle>
          <a:p>
            <a:pPr lvl="0"/>
            <a:r>
              <a:rPr lang="en-US"/>
              <a:t>Font size min recommended at 14pt and line spacing of at least Multiple 1.1</a:t>
            </a:r>
            <a:endParaRPr lang="pt-BR"/>
          </a:p>
        </p:txBody>
      </p:sp>
      <p:sp>
        <p:nvSpPr>
          <p:cNvPr id="31" name="Text Placeholder 2">
            <a:extLst>
              <a:ext uri="{FF2B5EF4-FFF2-40B4-BE49-F238E27FC236}">
                <a16:creationId xmlns:a16="http://schemas.microsoft.com/office/drawing/2014/main" id="{9054344D-8709-4541-9B0A-C3A5F6577D4D}"/>
              </a:ext>
            </a:extLst>
          </p:cNvPr>
          <p:cNvSpPr>
            <a:spLocks noGrp="1"/>
          </p:cNvSpPr>
          <p:nvPr>
            <p:ph type="body" sz="quarter" idx="35" hasCustomPrompt="1"/>
          </p:nvPr>
        </p:nvSpPr>
        <p:spPr>
          <a:xfrm>
            <a:off x="8761144" y="2774547"/>
            <a:ext cx="3080263"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pic>
        <p:nvPicPr>
          <p:cNvPr id="15" name="Picture 14">
            <a:extLst>
              <a:ext uri="{FF2B5EF4-FFF2-40B4-BE49-F238E27FC236}">
                <a16:creationId xmlns:a16="http://schemas.microsoft.com/office/drawing/2014/main" id="{7746E1D9-AB09-8B46-A02E-CCF655433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152880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s with Subtitle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p>
            <a:fld id="{234755BD-B4AC-9044-BCE4-27904766F8BB}" type="slidenum">
              <a:rPr lang="en-US" smtClean="0"/>
              <a:t>‹#›</a:t>
            </a:fld>
            <a:endParaRPr lang="en-US" dirty="0"/>
          </a:p>
        </p:txBody>
      </p:sp>
      <p:sp>
        <p:nvSpPr>
          <p:cNvPr id="34" name="Picture Placeholder 31">
            <a:extLst>
              <a:ext uri="{FF2B5EF4-FFF2-40B4-BE49-F238E27FC236}">
                <a16:creationId xmlns:a16="http://schemas.microsoft.com/office/drawing/2014/main" id="{FAF2A23B-AF0C-A64A-AB99-930AF80C795C}"/>
              </a:ext>
            </a:extLst>
          </p:cNvPr>
          <p:cNvSpPr>
            <a:spLocks noGrp="1"/>
          </p:cNvSpPr>
          <p:nvPr>
            <p:ph type="pic" sz="quarter" idx="27" hasCustomPrompt="1"/>
          </p:nvPr>
        </p:nvSpPr>
        <p:spPr>
          <a:xfrm>
            <a:off x="4723668" y="2433912"/>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5" name="Picture Placeholder 31">
            <a:extLst>
              <a:ext uri="{FF2B5EF4-FFF2-40B4-BE49-F238E27FC236}">
                <a16:creationId xmlns:a16="http://schemas.microsoft.com/office/drawing/2014/main" id="{7F3C18A3-F71E-4D4B-A1ED-3DEBA9639E0F}"/>
              </a:ext>
            </a:extLst>
          </p:cNvPr>
          <p:cNvSpPr>
            <a:spLocks noGrp="1"/>
          </p:cNvSpPr>
          <p:nvPr>
            <p:ph type="pic" sz="quarter" idx="28" hasCustomPrompt="1"/>
          </p:nvPr>
        </p:nvSpPr>
        <p:spPr>
          <a:xfrm>
            <a:off x="908579" y="2433912"/>
            <a:ext cx="546443" cy="546497"/>
          </a:xfrm>
        </p:spPr>
        <p:txBody>
          <a:bodyPr>
            <a:normAutofit/>
          </a:bodyPr>
          <a:lstStyle>
            <a:lvl1pPr marL="0" indent="0" algn="ctr">
              <a:buNone/>
              <a:defRPr sz="1200">
                <a:solidFill>
                  <a:schemeClr val="accent3"/>
                </a:solidFill>
              </a:defRPr>
            </a:lvl1pPr>
          </a:lstStyle>
          <a:p>
            <a:r>
              <a:rPr lang="en-US" dirty="0"/>
              <a:t>icon</a:t>
            </a:r>
          </a:p>
        </p:txBody>
      </p:sp>
      <p:sp>
        <p:nvSpPr>
          <p:cNvPr id="36" name="Picture Placeholder 31">
            <a:extLst>
              <a:ext uri="{FF2B5EF4-FFF2-40B4-BE49-F238E27FC236}">
                <a16:creationId xmlns:a16="http://schemas.microsoft.com/office/drawing/2014/main" id="{B5BA7133-130D-6B49-B85A-99BD6C472AA3}"/>
              </a:ext>
            </a:extLst>
          </p:cNvPr>
          <p:cNvSpPr>
            <a:spLocks noGrp="1"/>
          </p:cNvSpPr>
          <p:nvPr>
            <p:ph type="pic" sz="quarter" idx="29" hasCustomPrompt="1"/>
          </p:nvPr>
        </p:nvSpPr>
        <p:spPr>
          <a:xfrm>
            <a:off x="8538757" y="2433912"/>
            <a:ext cx="546443" cy="546497"/>
          </a:xfrm>
        </p:spPr>
        <p:txBody>
          <a:bodyPr>
            <a:normAutofit/>
          </a:bodyPr>
          <a:lstStyle>
            <a:lvl1pPr marL="0" indent="0" algn="ctr">
              <a:buNone/>
              <a:defRPr sz="1200">
                <a:solidFill>
                  <a:schemeClr val="accent3"/>
                </a:solidFill>
              </a:defRPr>
            </a:lvl1pPr>
          </a:lstStyle>
          <a:p>
            <a:r>
              <a:rPr lang="en-US" dirty="0"/>
              <a:t>icon</a:t>
            </a:r>
          </a:p>
        </p:txBody>
      </p:sp>
      <p:cxnSp>
        <p:nvCxnSpPr>
          <p:cNvPr id="24" name="Straight Connector 23">
            <a:extLst>
              <a:ext uri="{FF2B5EF4-FFF2-40B4-BE49-F238E27FC236}">
                <a16:creationId xmlns:a16="http://schemas.microsoft.com/office/drawing/2014/main" id="{D5742076-30CF-D54A-A712-7525A570EC95}"/>
              </a:ext>
            </a:extLst>
          </p:cNvPr>
          <p:cNvCxnSpPr>
            <a:cxnSpLocks/>
          </p:cNvCxnSpPr>
          <p:nvPr userDrawn="1"/>
        </p:nvCxnSpPr>
        <p:spPr>
          <a:xfrm>
            <a:off x="897120" y="1752597"/>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5" name="Title Placeholder 17">
            <a:extLst>
              <a:ext uri="{FF2B5EF4-FFF2-40B4-BE49-F238E27FC236}">
                <a16:creationId xmlns:a16="http://schemas.microsoft.com/office/drawing/2014/main" id="{FF6A2955-3728-F346-BC72-A52E0796B737}"/>
              </a:ext>
            </a:extLst>
          </p:cNvPr>
          <p:cNvSpPr>
            <a:spLocks noGrp="1"/>
          </p:cNvSpPr>
          <p:nvPr>
            <p:ph type="title"/>
          </p:nvPr>
        </p:nvSpPr>
        <p:spPr>
          <a:xfrm>
            <a:off x="912570" y="349504"/>
            <a:ext cx="8997550" cy="798177"/>
          </a:xfrm>
          <a:prstGeom prst="rect">
            <a:avLst/>
          </a:prstGeom>
        </p:spPr>
        <p:txBody>
          <a:bodyPr vert="horz" lIns="0" tIns="45720" rIns="91440" bIns="45720" rtlCol="0" anchor="b" anchorCtr="0">
            <a:noAutofit/>
          </a:bodyPr>
          <a:lstStyle/>
          <a:p>
            <a:r>
              <a:rPr lang="en-US"/>
              <a:t>Click to edit Master title style</a:t>
            </a:r>
          </a:p>
        </p:txBody>
      </p:sp>
      <p:sp>
        <p:nvSpPr>
          <p:cNvPr id="29" name="Text Placeholder 2">
            <a:extLst>
              <a:ext uri="{FF2B5EF4-FFF2-40B4-BE49-F238E27FC236}">
                <a16:creationId xmlns:a16="http://schemas.microsoft.com/office/drawing/2014/main" id="{5C57C253-A490-A949-A804-53051B8B6E11}"/>
              </a:ext>
            </a:extLst>
          </p:cNvPr>
          <p:cNvSpPr>
            <a:spLocks noGrp="1"/>
          </p:cNvSpPr>
          <p:nvPr>
            <p:ph type="body" sz="quarter" idx="30" hasCustomPrompt="1"/>
          </p:nvPr>
        </p:nvSpPr>
        <p:spPr>
          <a:xfrm>
            <a:off x="897120" y="1182684"/>
            <a:ext cx="10109050" cy="350091"/>
          </a:xfrm>
        </p:spPr>
        <p:txBody>
          <a:bodyPr lIns="0">
            <a:noAutofit/>
          </a:bodyPr>
          <a:lstStyle>
            <a:lvl1pPr marL="0" indent="0">
              <a:buFontTx/>
              <a:buNone/>
              <a:defRPr sz="1800" b="0" i="1">
                <a:solidFill>
                  <a:schemeClr val="tx1"/>
                </a:solidFill>
                <a:latin typeface="Cambria" panose="02040503050406030204" pitchFamily="18" charset="0"/>
              </a:defRPr>
            </a:lvl1pPr>
            <a:lvl2pPr>
              <a:defRPr sz="1436"/>
            </a:lvl2pPr>
            <a:lvl3pPr>
              <a:defRPr sz="1436"/>
            </a:lvl3pPr>
            <a:lvl4pPr>
              <a:defRPr sz="1436"/>
            </a:lvl4pPr>
            <a:lvl5pPr>
              <a:defRPr sz="1436"/>
            </a:lvl5pPr>
          </a:lstStyle>
          <a:p>
            <a:pPr lvl="0"/>
            <a:r>
              <a:rPr lang="en-US"/>
              <a:t>Subtitle if needed Cambria Italic 18pt font lorem ipsum</a:t>
            </a:r>
          </a:p>
        </p:txBody>
      </p:sp>
      <p:sp>
        <p:nvSpPr>
          <p:cNvPr id="30" name="Text Placeholder 2">
            <a:extLst>
              <a:ext uri="{FF2B5EF4-FFF2-40B4-BE49-F238E27FC236}">
                <a16:creationId xmlns:a16="http://schemas.microsoft.com/office/drawing/2014/main" id="{9DA1E1B5-A2FA-1E47-A84A-7B921641FE30}"/>
              </a:ext>
            </a:extLst>
          </p:cNvPr>
          <p:cNvSpPr>
            <a:spLocks noGrp="1"/>
          </p:cNvSpPr>
          <p:nvPr>
            <p:ph type="body" sz="quarter" idx="20" hasCustomPrompt="1"/>
          </p:nvPr>
        </p:nvSpPr>
        <p:spPr>
          <a:xfrm>
            <a:off x="897120" y="3921067"/>
            <a:ext cx="2742931" cy="1754249"/>
          </a:xfrm>
        </p:spPr>
        <p:txBody>
          <a:bodyPr lIns="0">
            <a:noAutofit/>
          </a:bodyPr>
          <a:lstStyle>
            <a:lvl1pPr marL="0" indent="0">
              <a:lnSpc>
                <a:spcPct val="110000"/>
              </a:lnSpc>
              <a:buFontTx/>
              <a:buNone/>
              <a:defRPr sz="18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31" name="Text Placeholder 2">
            <a:extLst>
              <a:ext uri="{FF2B5EF4-FFF2-40B4-BE49-F238E27FC236}">
                <a16:creationId xmlns:a16="http://schemas.microsoft.com/office/drawing/2014/main" id="{4360D8B5-69C3-944C-BE40-F9688610EBC5}"/>
              </a:ext>
            </a:extLst>
          </p:cNvPr>
          <p:cNvSpPr>
            <a:spLocks noGrp="1"/>
          </p:cNvSpPr>
          <p:nvPr>
            <p:ph type="body" sz="quarter" idx="31" hasCustomPrompt="1"/>
          </p:nvPr>
        </p:nvSpPr>
        <p:spPr>
          <a:xfrm>
            <a:off x="897120" y="3247028"/>
            <a:ext cx="3118289"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2" name="Text Placeholder 2">
            <a:extLst>
              <a:ext uri="{FF2B5EF4-FFF2-40B4-BE49-F238E27FC236}">
                <a16:creationId xmlns:a16="http://schemas.microsoft.com/office/drawing/2014/main" id="{9FCCB7AA-2239-B042-A1E7-35F098B7F1F0}"/>
              </a:ext>
            </a:extLst>
          </p:cNvPr>
          <p:cNvSpPr>
            <a:spLocks noGrp="1"/>
          </p:cNvSpPr>
          <p:nvPr>
            <p:ph type="body" sz="quarter" idx="36" hasCustomPrompt="1"/>
          </p:nvPr>
        </p:nvSpPr>
        <p:spPr>
          <a:xfrm>
            <a:off x="4711080" y="3920651"/>
            <a:ext cx="2742931" cy="1754249"/>
          </a:xfrm>
        </p:spPr>
        <p:txBody>
          <a:bodyPr lIns="0">
            <a:noAutofit/>
          </a:bodyPr>
          <a:lstStyle>
            <a:lvl1pPr marL="0" indent="0">
              <a:lnSpc>
                <a:spcPct val="110000"/>
              </a:lnSpc>
              <a:buFontTx/>
              <a:buNone/>
              <a:defRPr sz="18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33" name="Text Placeholder 2">
            <a:extLst>
              <a:ext uri="{FF2B5EF4-FFF2-40B4-BE49-F238E27FC236}">
                <a16:creationId xmlns:a16="http://schemas.microsoft.com/office/drawing/2014/main" id="{BDAF0A65-F0B6-0D40-B8FD-B6C595CA78E1}"/>
              </a:ext>
            </a:extLst>
          </p:cNvPr>
          <p:cNvSpPr>
            <a:spLocks noGrp="1"/>
          </p:cNvSpPr>
          <p:nvPr>
            <p:ph type="body" sz="quarter" idx="37" hasCustomPrompt="1"/>
          </p:nvPr>
        </p:nvSpPr>
        <p:spPr>
          <a:xfrm>
            <a:off x="4711080" y="3246612"/>
            <a:ext cx="3118289"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sp>
        <p:nvSpPr>
          <p:cNvPr id="37" name="Text Placeholder 2">
            <a:extLst>
              <a:ext uri="{FF2B5EF4-FFF2-40B4-BE49-F238E27FC236}">
                <a16:creationId xmlns:a16="http://schemas.microsoft.com/office/drawing/2014/main" id="{6A050A0B-00AD-BD4F-9A7D-95B364C76487}"/>
              </a:ext>
            </a:extLst>
          </p:cNvPr>
          <p:cNvSpPr>
            <a:spLocks noGrp="1"/>
          </p:cNvSpPr>
          <p:nvPr>
            <p:ph type="body" sz="quarter" idx="38" hasCustomPrompt="1"/>
          </p:nvPr>
        </p:nvSpPr>
        <p:spPr>
          <a:xfrm>
            <a:off x="8525040" y="3920651"/>
            <a:ext cx="2742931" cy="1754249"/>
          </a:xfrm>
        </p:spPr>
        <p:txBody>
          <a:bodyPr lIns="0">
            <a:noAutofit/>
          </a:bodyPr>
          <a:lstStyle>
            <a:lvl1pPr marL="0" indent="0">
              <a:lnSpc>
                <a:spcPct val="110000"/>
              </a:lnSpc>
              <a:buFontTx/>
              <a:buNone/>
              <a:defRPr sz="1800" b="0" i="0">
                <a:solidFill>
                  <a:schemeClr val="tx1"/>
                </a:solidFill>
              </a:defRPr>
            </a:lvl1pPr>
            <a:lvl2pPr marL="457099" indent="0">
              <a:buFontTx/>
              <a:buNone/>
              <a:defRPr sz="1401" b="0" i="0"/>
            </a:lvl2pPr>
            <a:lvl3pPr marL="914196" indent="0">
              <a:buFontTx/>
              <a:buNone/>
              <a:defRPr sz="1401" b="0" i="0"/>
            </a:lvl3pPr>
            <a:lvl4pPr>
              <a:defRPr sz="1601"/>
            </a:lvl4pPr>
            <a:lvl5pPr>
              <a:defRPr sz="1601"/>
            </a:lvl5pPr>
          </a:lstStyle>
          <a:p>
            <a:pPr lvl="0"/>
            <a:r>
              <a:rPr lang="en-US"/>
              <a:t>Font size min 14pt recommended and line spacing of at least Multiple 1.1</a:t>
            </a:r>
            <a:endParaRPr lang="pt-BR"/>
          </a:p>
        </p:txBody>
      </p:sp>
      <p:sp>
        <p:nvSpPr>
          <p:cNvPr id="38" name="Text Placeholder 2">
            <a:extLst>
              <a:ext uri="{FF2B5EF4-FFF2-40B4-BE49-F238E27FC236}">
                <a16:creationId xmlns:a16="http://schemas.microsoft.com/office/drawing/2014/main" id="{3444BE53-DD7A-D545-ABC3-2B66F4F9613C}"/>
              </a:ext>
            </a:extLst>
          </p:cNvPr>
          <p:cNvSpPr>
            <a:spLocks noGrp="1"/>
          </p:cNvSpPr>
          <p:nvPr>
            <p:ph type="body" sz="quarter" idx="39" hasCustomPrompt="1"/>
          </p:nvPr>
        </p:nvSpPr>
        <p:spPr>
          <a:xfrm>
            <a:off x="8525040" y="3246612"/>
            <a:ext cx="3118289" cy="605466"/>
          </a:xfrm>
        </p:spPr>
        <p:txBody>
          <a:bodyPr vert="horz" lIns="0" tIns="0" rIns="0" bIns="0" rtlCol="0" anchor="t" anchorCtr="0">
            <a:noAutofit/>
          </a:bodyPr>
          <a:lstStyle>
            <a:lvl1pPr marL="0" indent="0">
              <a:buFontTx/>
              <a:buNone/>
              <a:defRPr lang="en-US" sz="2400" b="1" i="0" cap="all" baseline="0" dirty="0">
                <a:solidFill>
                  <a:schemeClr val="accent1"/>
                </a:solidFill>
                <a:latin typeface="Arial Narrow" panose="020B0604020202020204" pitchFamily="34" charset="0"/>
                <a:cs typeface="Arial Narrow" panose="020B0604020202020204" pitchFamily="34" charset="0"/>
              </a:defRPr>
            </a:lvl1pPr>
          </a:lstStyle>
          <a:p>
            <a:pPr lvl="0">
              <a:lnSpc>
                <a:spcPct val="80000"/>
              </a:lnSpc>
              <a:spcBef>
                <a:spcPts val="0"/>
              </a:spcBef>
            </a:pPr>
            <a:r>
              <a:rPr lang="en-US"/>
              <a:t>ONE OR TWO LINES for topic description</a:t>
            </a:r>
          </a:p>
        </p:txBody>
      </p:sp>
      <p:pic>
        <p:nvPicPr>
          <p:cNvPr id="16" name="Picture 15">
            <a:extLst>
              <a:ext uri="{FF2B5EF4-FFF2-40B4-BE49-F238E27FC236}">
                <a16:creationId xmlns:a16="http://schemas.microsoft.com/office/drawing/2014/main" id="{1081159B-A5F3-C540-B587-D02727A5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663" y="98897"/>
            <a:ext cx="2041139" cy="542634"/>
          </a:xfrm>
          <a:prstGeom prst="rect">
            <a:avLst/>
          </a:prstGeom>
        </p:spPr>
      </p:pic>
    </p:spTree>
    <p:extLst>
      <p:ext uri="{BB962C8B-B14F-4D97-AF65-F5344CB8AC3E}">
        <p14:creationId xmlns:p14="http://schemas.microsoft.com/office/powerpoint/2010/main" val="301735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5C1A71-AFFB-8540-8AB0-FC76F28A9580}"/>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
        <p:nvSpPr>
          <p:cNvPr id="3" name="Text Placeholder 2">
            <a:extLst>
              <a:ext uri="{FF2B5EF4-FFF2-40B4-BE49-F238E27FC236}">
                <a16:creationId xmlns:a16="http://schemas.microsoft.com/office/drawing/2014/main" id="{3D5B8505-AFDE-DE43-9426-A9D9F85A1B07}"/>
              </a:ext>
            </a:extLst>
          </p:cNvPr>
          <p:cNvSpPr>
            <a:spLocks noGrp="1"/>
          </p:cNvSpPr>
          <p:nvPr>
            <p:ph type="body" idx="1"/>
          </p:nvPr>
        </p:nvSpPr>
        <p:spPr>
          <a:xfrm>
            <a:off x="914403" y="1999251"/>
            <a:ext cx="10366861" cy="394435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7">
            <a:extLst>
              <a:ext uri="{FF2B5EF4-FFF2-40B4-BE49-F238E27FC236}">
                <a16:creationId xmlns:a16="http://schemas.microsoft.com/office/drawing/2014/main" id="{C747C782-C471-5644-AC30-24AB15F2F632}"/>
              </a:ext>
            </a:extLst>
          </p:cNvPr>
          <p:cNvSpPr>
            <a:spLocks noGrp="1"/>
          </p:cNvSpPr>
          <p:nvPr>
            <p:ph type="title"/>
          </p:nvPr>
        </p:nvSpPr>
        <p:spPr>
          <a:xfrm>
            <a:off x="910091" y="356751"/>
            <a:ext cx="8877239" cy="798177"/>
          </a:xfrm>
          <a:prstGeom prst="rect">
            <a:avLst/>
          </a:prstGeom>
        </p:spPr>
        <p:txBody>
          <a:bodyPr vert="horz" lIns="0" tIns="45720" rIns="91440" bIns="45720" rtlCol="0" anchor="b" anchorCtr="0">
            <a:noAutofit/>
          </a:bodyPr>
          <a:lstStyle/>
          <a:p>
            <a:r>
              <a:rPr lang="en-US"/>
              <a:t>Click to edit Master title style</a:t>
            </a:r>
          </a:p>
        </p:txBody>
      </p:sp>
    </p:spTree>
    <p:extLst>
      <p:ext uri="{BB962C8B-B14F-4D97-AF65-F5344CB8AC3E}">
        <p14:creationId xmlns:p14="http://schemas.microsoft.com/office/powerpoint/2010/main" val="38544500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 id="2147483676" r:id="rId4"/>
    <p:sldLayoutId id="2147483736" r:id="rId5"/>
    <p:sldLayoutId id="2147483734" r:id="rId6"/>
    <p:sldLayoutId id="2147483655" r:id="rId7"/>
    <p:sldLayoutId id="2147483659" r:id="rId8"/>
    <p:sldLayoutId id="2147483683" r:id="rId9"/>
    <p:sldLayoutId id="2147483685" r:id="rId10"/>
    <p:sldLayoutId id="2147483719" r:id="rId11"/>
    <p:sldLayoutId id="2147483682" r:id="rId12"/>
    <p:sldLayoutId id="2147483686" r:id="rId13"/>
    <p:sldLayoutId id="2147483713" r:id="rId14"/>
    <p:sldLayoutId id="2147483717" r:id="rId15"/>
    <p:sldLayoutId id="2147483718" r:id="rId16"/>
    <p:sldLayoutId id="2147483726" r:id="rId17"/>
    <p:sldLayoutId id="2147483720" r:id="rId18"/>
    <p:sldLayoutId id="2147483681" r:id="rId19"/>
    <p:sldLayoutId id="2147483731" r:id="rId20"/>
    <p:sldLayoutId id="2147483722" r:id="rId21"/>
    <p:sldLayoutId id="2147483723" r:id="rId22"/>
    <p:sldLayoutId id="2147483715" r:id="rId23"/>
    <p:sldLayoutId id="2147483687" r:id="rId24"/>
    <p:sldLayoutId id="2147483737" r:id="rId25"/>
    <p:sldLayoutId id="2147483738" r:id="rId26"/>
  </p:sldLayoutIdLst>
  <p:hf hdr="0" dt="0"/>
  <p:txStyles>
    <p:titleStyle>
      <a:lvl1pPr algn="l" defTabSz="914173" rtl="0" eaLnBrk="1" latinLnBrk="0" hangingPunct="1">
        <a:lnSpc>
          <a:spcPct val="90000"/>
        </a:lnSpc>
        <a:spcBef>
          <a:spcPct val="0"/>
        </a:spcBef>
        <a:buNone/>
        <a:defRPr sz="4000" b="1" i="0" kern="1200" cap="all" spc="40" baseline="0">
          <a:solidFill>
            <a:schemeClr val="tx1"/>
          </a:solidFill>
          <a:latin typeface="Arial Narrow" panose="020B0604020202020204" pitchFamily="34" charset="0"/>
          <a:ea typeface="Noto Serif" panose="02020502060505020204" pitchFamily="18" charset="0"/>
          <a:cs typeface="Arial Narrow" panose="020B0604020202020204" pitchFamily="34" charset="0"/>
        </a:defRPr>
      </a:lvl1pPr>
    </p:titleStyle>
    <p:bodyStyle>
      <a:lvl1pPr marL="228544" indent="-228544" algn="l" defTabSz="914173"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tx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3" rtl="0" eaLnBrk="1" latinLnBrk="0" hangingPunct="1">
        <a:defRPr sz="1800" kern="1200">
          <a:solidFill>
            <a:schemeClr val="tx1"/>
          </a:solidFill>
          <a:latin typeface="+mn-lt"/>
          <a:ea typeface="+mn-ea"/>
          <a:cs typeface="+mn-cs"/>
        </a:defRPr>
      </a:lvl1pPr>
      <a:lvl2pPr marL="457087" algn="l" defTabSz="914173" rtl="0" eaLnBrk="1" latinLnBrk="0" hangingPunct="1">
        <a:defRPr sz="1800" kern="1200">
          <a:solidFill>
            <a:schemeClr val="tx1"/>
          </a:solidFill>
          <a:latin typeface="+mn-lt"/>
          <a:ea typeface="+mn-ea"/>
          <a:cs typeface="+mn-cs"/>
        </a:defRPr>
      </a:lvl2pPr>
      <a:lvl3pPr marL="914173" algn="l" defTabSz="914173" rtl="0" eaLnBrk="1" latinLnBrk="0" hangingPunct="1">
        <a:defRPr sz="1800" kern="1200">
          <a:solidFill>
            <a:schemeClr val="tx1"/>
          </a:solidFill>
          <a:latin typeface="+mn-lt"/>
          <a:ea typeface="+mn-ea"/>
          <a:cs typeface="+mn-cs"/>
        </a:defRPr>
      </a:lvl3pPr>
      <a:lvl4pPr marL="1371260" algn="l" defTabSz="914173" rtl="0" eaLnBrk="1" latinLnBrk="0" hangingPunct="1">
        <a:defRPr sz="1800" kern="1200">
          <a:solidFill>
            <a:schemeClr val="tx1"/>
          </a:solidFill>
          <a:latin typeface="+mn-lt"/>
          <a:ea typeface="+mn-ea"/>
          <a:cs typeface="+mn-cs"/>
        </a:defRPr>
      </a:lvl4pPr>
      <a:lvl5pPr marL="1828348" algn="l" defTabSz="914173" rtl="0" eaLnBrk="1" latinLnBrk="0" hangingPunct="1">
        <a:defRPr sz="1800" kern="1200">
          <a:solidFill>
            <a:schemeClr val="tx1"/>
          </a:solidFill>
          <a:latin typeface="+mn-lt"/>
          <a:ea typeface="+mn-ea"/>
          <a:cs typeface="+mn-cs"/>
        </a:defRPr>
      </a:lvl5pPr>
      <a:lvl6pPr marL="2285434" algn="l" defTabSz="914173" rtl="0" eaLnBrk="1" latinLnBrk="0" hangingPunct="1">
        <a:defRPr sz="1800" kern="1200">
          <a:solidFill>
            <a:schemeClr val="tx1"/>
          </a:solidFill>
          <a:latin typeface="+mn-lt"/>
          <a:ea typeface="+mn-ea"/>
          <a:cs typeface="+mn-cs"/>
        </a:defRPr>
      </a:lvl6pPr>
      <a:lvl7pPr marL="2742518" algn="l" defTabSz="914173" rtl="0" eaLnBrk="1" latinLnBrk="0" hangingPunct="1">
        <a:defRPr sz="1800" kern="1200">
          <a:solidFill>
            <a:schemeClr val="tx1"/>
          </a:solidFill>
          <a:latin typeface="+mn-lt"/>
          <a:ea typeface="+mn-ea"/>
          <a:cs typeface="+mn-cs"/>
        </a:defRPr>
      </a:lvl7pPr>
      <a:lvl8pPr marL="3199607" algn="l" defTabSz="914173" rtl="0" eaLnBrk="1" latinLnBrk="0" hangingPunct="1">
        <a:defRPr sz="1800" kern="1200">
          <a:solidFill>
            <a:schemeClr val="tx1"/>
          </a:solidFill>
          <a:latin typeface="+mn-lt"/>
          <a:ea typeface="+mn-ea"/>
          <a:cs typeface="+mn-cs"/>
        </a:defRPr>
      </a:lvl8pPr>
      <a:lvl9pPr marL="3656691" algn="l" defTabSz="91417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1" userDrawn="1">
          <p15:clr>
            <a:srgbClr val="F26B43"/>
          </p15:clr>
        </p15:guide>
        <p15:guide id="2" orient="horz" pos="192" userDrawn="1">
          <p15:clr>
            <a:srgbClr val="F26B43"/>
          </p15:clr>
        </p15:guide>
        <p15:guide id="3" pos="768" userDrawn="1">
          <p15:clr>
            <a:srgbClr val="F26B43"/>
          </p15:clr>
        </p15:guide>
        <p15:guide id="4" pos="9473" userDrawn="1">
          <p15:clr>
            <a:srgbClr val="F26B43"/>
          </p15:clr>
        </p15:guide>
        <p15:guide id="5" orient="horz" pos="768" userDrawn="1">
          <p15:clr>
            <a:srgbClr val="F26B43"/>
          </p15:clr>
        </p15:guide>
        <p15:guide id="6" orient="horz" pos="4992" userDrawn="1">
          <p15:clr>
            <a:srgbClr val="F26B43"/>
          </p15:clr>
        </p15:guide>
        <p15:guide id="7" orient="horz" pos="5592" userDrawn="1">
          <p15:clr>
            <a:srgbClr val="F26B43"/>
          </p15:clr>
        </p15:guide>
        <p15:guide id="8" pos="9801" userDrawn="1">
          <p15:clr>
            <a:srgbClr val="F26B43"/>
          </p15:clr>
        </p15:guide>
        <p15:guide id="9" pos="197" userDrawn="1">
          <p15:clr>
            <a:srgbClr val="F26B43"/>
          </p15:clr>
        </p15:guide>
        <p15:guide id="10" orient="horz" pos="29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ederalregister.gov/documents/2020/09/02/2020-18636/distance-education-and-innovation" TargetMode="External"/><Relationship Id="rId2" Type="http://schemas.openxmlformats.org/officeDocument/2006/relationships/hyperlink" Target="https://fsapartners.ed.gov/knowledge-center/library/electronic-announcements/2021-08-20/implementation-return-title-iv-funds-r2t4-regulations-ea-id-general-21-50" TargetMode="External"/><Relationship Id="rId1" Type="http://schemas.openxmlformats.org/officeDocument/2006/relationships/slideLayout" Target="../slideLayouts/slideLayout5.xml"/><Relationship Id="rId6" Type="http://schemas.openxmlformats.org/officeDocument/2006/relationships/hyperlink" Target="https://www.ecfr.gov/cgi-bin/text-idx?rgn=div8&amp;node=34:3.1.3.1.34.2.39.12" TargetMode="External"/><Relationship Id="rId5" Type="http://schemas.openxmlformats.org/officeDocument/2006/relationships/hyperlink" Target="https://fsapartners.ed.gov/knowledge-center/library/electronic-announcements/2020-05-15/updated-guidance-interruptions-study-related-coronavirus-covid-19-updated-june-16-2020" TargetMode="External"/><Relationship Id="rId4" Type="http://schemas.openxmlformats.org/officeDocument/2006/relationships/hyperlink" Target="https://fsapartners.ed.gov/knowledge-center/library/dear-colleague-letters/2021-06-09/distance-education-and-innovation-regulatory-webinars-recordings-and-transcript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fsaconferences.ed.gov/2019sessionlist.html" TargetMode="External"/><Relationship Id="rId2" Type="http://schemas.openxmlformats.org/officeDocument/2006/relationships/hyperlink" Target="https://fsaconferences.ed.gov/2020sessionlist.html" TargetMode="External"/><Relationship Id="rId1" Type="http://schemas.openxmlformats.org/officeDocument/2006/relationships/slideLayout" Target="../slideLayouts/slideLayout5.xml"/><Relationship Id="rId6" Type="http://schemas.openxmlformats.org/officeDocument/2006/relationships/hyperlink" Target="https://fsatraining.ed.gov/course/index.php?categoryid=54" TargetMode="External"/><Relationship Id="rId5" Type="http://schemas.openxmlformats.org/officeDocument/2006/relationships/hyperlink" Target="https://fsaconferences.ed.gov/2017sessionlist.html" TargetMode="External"/><Relationship Id="rId4" Type="http://schemas.openxmlformats.org/officeDocument/2006/relationships/hyperlink" Target="https://fsaconferences.ed.gov/2018sessionlist.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fsapartners.ed.gov/help-center/contact-customer-support" TargetMode="External"/><Relationship Id="rId1" Type="http://schemas.openxmlformats.org/officeDocument/2006/relationships/slideLayout" Target="../slideLayouts/slideLayout24.xml"/><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E39CB4C-AB00-D347-88FB-4287418C941F}"/>
              </a:ext>
            </a:extLst>
          </p:cNvPr>
          <p:cNvSpPr>
            <a:spLocks noGrp="1"/>
          </p:cNvSpPr>
          <p:nvPr>
            <p:ph type="subTitle" idx="1"/>
          </p:nvPr>
        </p:nvSpPr>
        <p:spPr>
          <a:xfrm>
            <a:off x="609600" y="1436216"/>
            <a:ext cx="10972800" cy="704851"/>
          </a:xfrm>
        </p:spPr>
        <p:txBody>
          <a:bodyPr/>
          <a:lstStyle/>
          <a:p>
            <a:pPr algn="ctr"/>
            <a:r>
              <a:rPr lang="en-US" sz="4000" b="1" dirty="0">
                <a:effectLst/>
                <a:latin typeface="Oswald"/>
                <a:ea typeface="Calibri" panose="020F0502020204030204" pitchFamily="34" charset="0"/>
                <a:cs typeface="Times New Roman" panose="02020603050405020304" pitchFamily="18" charset="0"/>
              </a:rPr>
              <a:t>Return of Titl</a:t>
            </a:r>
            <a:r>
              <a:rPr lang="en-US" sz="4000" b="1" dirty="0">
                <a:latin typeface="Oswald"/>
                <a:ea typeface="Calibri" panose="020F0502020204030204" pitchFamily="34" charset="0"/>
                <a:cs typeface="Times New Roman" panose="02020603050405020304" pitchFamily="18" charset="0"/>
              </a:rPr>
              <a:t>e IV Funds: New Regulations and Q &amp; A</a:t>
            </a:r>
            <a:endParaRPr lang="en-US" sz="4000" b="1" dirty="0"/>
          </a:p>
        </p:txBody>
      </p:sp>
      <p:sp>
        <p:nvSpPr>
          <p:cNvPr id="3" name="Content Placeholder 2">
            <a:extLst>
              <a:ext uri="{FF2B5EF4-FFF2-40B4-BE49-F238E27FC236}">
                <a16:creationId xmlns:a16="http://schemas.microsoft.com/office/drawing/2014/main" id="{C1A4E4C1-30E3-A34D-BC16-4D385422B15C}"/>
              </a:ext>
            </a:extLst>
          </p:cNvPr>
          <p:cNvSpPr>
            <a:spLocks noGrp="1"/>
          </p:cNvSpPr>
          <p:nvPr>
            <p:ph sz="quarter" idx="10"/>
          </p:nvPr>
        </p:nvSpPr>
        <p:spPr>
          <a:xfrm>
            <a:off x="1423967" y="4046188"/>
            <a:ext cx="10249606" cy="1252092"/>
          </a:xfrm>
        </p:spPr>
        <p:txBody>
          <a:bodyPr/>
          <a:lstStyle/>
          <a:p>
            <a:r>
              <a:rPr lang="en-US" i="0" dirty="0"/>
              <a:t>David Musser and Aaron Washington </a:t>
            </a:r>
          </a:p>
          <a:p>
            <a:r>
              <a:rPr lang="en-US" altLang="en-US" sz="1600" i="0" dirty="0"/>
              <a:t>U.S. Department of Education</a:t>
            </a:r>
          </a:p>
          <a:p>
            <a:r>
              <a:rPr lang="en-US" altLang="en-US" sz="1600" i="0" dirty="0"/>
              <a:t>2021 Virtual FSA Training Conference for Financial Aid Professionals</a:t>
            </a:r>
          </a:p>
        </p:txBody>
      </p:sp>
      <p:sp>
        <p:nvSpPr>
          <p:cNvPr id="4" name="Title 3">
            <a:extLst>
              <a:ext uri="{FF2B5EF4-FFF2-40B4-BE49-F238E27FC236}">
                <a16:creationId xmlns:a16="http://schemas.microsoft.com/office/drawing/2014/main" id="{EA86C719-8C13-DF49-B921-72D0FBE5A44A}"/>
              </a:ext>
            </a:extLst>
          </p:cNvPr>
          <p:cNvSpPr>
            <a:spLocks noGrp="1"/>
          </p:cNvSpPr>
          <p:nvPr>
            <p:ph type="title"/>
          </p:nvPr>
        </p:nvSpPr>
        <p:spPr>
          <a:xfrm>
            <a:off x="384604" y="-940799"/>
            <a:ext cx="10972800" cy="2044144"/>
          </a:xfrm>
        </p:spPr>
        <p:txBody>
          <a:bodyPr/>
          <a:lstStyle/>
          <a:p>
            <a:r>
              <a:rPr lang="en-US" sz="3600" dirty="0"/>
              <a:t>BREAKOUT Session #18</a:t>
            </a:r>
          </a:p>
        </p:txBody>
      </p:sp>
      <p:pic>
        <p:nvPicPr>
          <p:cNvPr id="8" name="Picture 7" descr="Calculator and folders">
            <a:extLst>
              <a:ext uri="{FF2B5EF4-FFF2-40B4-BE49-F238E27FC236}">
                <a16:creationId xmlns:a16="http://schemas.microsoft.com/office/drawing/2014/main" id="{439803E6-0C80-4874-BE18-B054CFFEE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68345">
            <a:off x="782455" y="2748960"/>
            <a:ext cx="4412840" cy="3025667"/>
          </a:xfrm>
          <a:prstGeom prst="rect">
            <a:avLst/>
          </a:prstGeom>
        </p:spPr>
      </p:pic>
    </p:spTree>
    <p:extLst>
      <p:ext uri="{BB962C8B-B14F-4D97-AF65-F5344CB8AC3E}">
        <p14:creationId xmlns:p14="http://schemas.microsoft.com/office/powerpoint/2010/main" val="368579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790574" y="351798"/>
            <a:ext cx="1031557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R2T4 Regulations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smtClean="0">
                <a:solidFill>
                  <a:srgbClr val="F2F2F2"/>
                </a:solidFill>
                <a:latin typeface="Arial" panose="020B0604020202020204" pitchFamily="34" charset="0"/>
              </a:rPr>
              <a:pPr eaLnBrk="1" hangingPunct="1"/>
              <a:t>10</a:t>
            </a:fld>
            <a:endParaRPr lang="en-US" altLang="en-US" dirty="0">
              <a:solidFill>
                <a:srgbClr val="F2F2F2"/>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10</a:t>
            </a:fld>
            <a:endParaRPr lang="en-US" dirty="0"/>
          </a:p>
        </p:txBody>
      </p:sp>
      <p:graphicFrame>
        <p:nvGraphicFramePr>
          <p:cNvPr id="3" name="Table 2">
            <a:extLst>
              <a:ext uri="{FF2B5EF4-FFF2-40B4-BE49-F238E27FC236}">
                <a16:creationId xmlns:a16="http://schemas.microsoft.com/office/drawing/2014/main" id="{02D82E1A-F85E-4CFB-B96F-38C26533D088}"/>
              </a:ext>
            </a:extLst>
          </p:cNvPr>
          <p:cNvGraphicFramePr>
            <a:graphicFrameLocks noGrp="1"/>
          </p:cNvGraphicFramePr>
          <p:nvPr>
            <p:extLst>
              <p:ext uri="{D42A27DB-BD31-4B8C-83A1-F6EECF244321}">
                <p14:modId xmlns:p14="http://schemas.microsoft.com/office/powerpoint/2010/main" val="3599412487"/>
              </p:ext>
            </p:extLst>
          </p:nvPr>
        </p:nvGraphicFramePr>
        <p:xfrm>
          <a:off x="904875" y="1503363"/>
          <a:ext cx="10248900" cy="4331895"/>
        </p:xfrm>
        <a:graphic>
          <a:graphicData uri="http://schemas.openxmlformats.org/drawingml/2006/table">
            <a:tbl>
              <a:tblPr firstRow="1" bandRow="1">
                <a:tableStyleId>{5C22544A-7EE6-4342-B048-85BDC9FD1C3A}</a:tableStyleId>
              </a:tblPr>
              <a:tblGrid>
                <a:gridCol w="10248900">
                  <a:extLst>
                    <a:ext uri="{9D8B030D-6E8A-4147-A177-3AD203B41FA5}">
                      <a16:colId xmlns:a16="http://schemas.microsoft.com/office/drawing/2014/main" val="166468012"/>
                    </a:ext>
                  </a:extLst>
                </a:gridCol>
              </a:tblGrid>
              <a:tr h="648451">
                <a:tc>
                  <a: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r>
                        <a:rPr lang="en-US" altLang="en-US" sz="2400" b="1" dirty="0">
                          <a:ea typeface="Cambria" panose="02040503050406030204" pitchFamily="18" charset="0"/>
                        </a:rPr>
                        <a:t>Written Confirmation</a:t>
                      </a:r>
                      <a:endParaRPr lang="en-US" sz="2400" b="0" i="0" dirty="0">
                        <a:solidFill>
                          <a:srgbClr val="030A13"/>
                        </a:solidFill>
                        <a:effectLst/>
                        <a:ea typeface="Cambria" panose="02040503050406030204" pitchFamily="18" charset="0"/>
                      </a:endParaRPr>
                    </a:p>
                  </a:txBody>
                  <a:tcPr/>
                </a:tc>
                <a:extLst>
                  <a:ext uri="{0D108BD9-81ED-4DB2-BD59-A6C34878D82A}">
                    <a16:rowId xmlns:a16="http://schemas.microsoft.com/office/drawing/2014/main" val="1040362277"/>
                  </a:ext>
                </a:extLst>
              </a:tr>
              <a:tr h="1161808">
                <a:tc>
                  <a:txBody>
                    <a:bodyPr/>
                    <a:lstStyle/>
                    <a:p>
                      <a:pPr marL="340" lvl="0" indent="0">
                        <a:buFont typeface="Arial" panose="020B0604020202020204" pitchFamily="34" charset="0"/>
                        <a:buNone/>
                      </a:pPr>
                      <a:r>
                        <a:rPr lang="en-US" sz="2000" dirty="0">
                          <a:solidFill>
                            <a:schemeClr val="tx1"/>
                          </a:solidFill>
                          <a:latin typeface="+mn-lt"/>
                          <a:ea typeface="Cambria" panose="02040503050406030204" pitchFamily="18" charset="0"/>
                        </a:rPr>
                        <a:t>For </a:t>
                      </a:r>
                      <a:r>
                        <a:rPr lang="en-US" sz="2000" b="1" i="0" dirty="0">
                          <a:solidFill>
                            <a:schemeClr val="tx1"/>
                          </a:solidFill>
                          <a:latin typeface="+mn-lt"/>
                          <a:ea typeface="Cambria" panose="02040503050406030204" pitchFamily="18" charset="0"/>
                        </a:rPr>
                        <a:t>standard and nonstandard term programs</a:t>
                      </a:r>
                      <a:r>
                        <a:rPr lang="en-US" sz="2000" dirty="0">
                          <a:solidFill>
                            <a:schemeClr val="tx1"/>
                          </a:solidFill>
                          <a:latin typeface="+mn-lt"/>
                          <a:ea typeface="Cambria" panose="02040503050406030204" pitchFamily="18" charset="0"/>
                        </a:rPr>
                        <a:t>, excluding subscription-based programs, written confirmation is for a  module in same payment period/period of enrollment that begins </a:t>
                      </a:r>
                      <a:r>
                        <a:rPr lang="en-US" sz="2000" i="1" dirty="0">
                          <a:solidFill>
                            <a:schemeClr val="tx1"/>
                          </a:solidFill>
                          <a:latin typeface="+mn-lt"/>
                          <a:ea typeface="Cambria" panose="02040503050406030204" pitchFamily="18" charset="0"/>
                        </a:rPr>
                        <a:t>no later than 45 calendar days after the end of the module the student ceased attending</a:t>
                      </a:r>
                    </a:p>
                  </a:txBody>
                  <a:tcPr/>
                </a:tc>
                <a:extLst>
                  <a:ext uri="{0D108BD9-81ED-4DB2-BD59-A6C34878D82A}">
                    <a16:rowId xmlns:a16="http://schemas.microsoft.com/office/drawing/2014/main" val="782476718"/>
                  </a:ext>
                </a:extLst>
              </a:tr>
              <a:tr h="1186402">
                <a:tc>
                  <a:txBody>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lang="en-US" sz="2000" dirty="0">
                          <a:latin typeface="+mn-lt"/>
                        </a:rPr>
                        <a:t>For </a:t>
                      </a:r>
                      <a:r>
                        <a:rPr lang="en-US" sz="2000" b="1" i="0" dirty="0">
                          <a:latin typeface="+mn-lt"/>
                        </a:rPr>
                        <a:t>a subscription-based program </a:t>
                      </a:r>
                      <a:r>
                        <a:rPr lang="en-US" sz="2000" i="0" dirty="0">
                          <a:latin typeface="+mn-lt"/>
                        </a:rPr>
                        <a:t>written confirmation </a:t>
                      </a:r>
                      <a:r>
                        <a:rPr lang="en-US" sz="2000" dirty="0">
                          <a:solidFill>
                            <a:schemeClr val="tx1"/>
                          </a:solidFill>
                          <a:latin typeface="+mn-lt"/>
                          <a:ea typeface="Cambria" panose="02040503050406030204" pitchFamily="18" charset="0"/>
                        </a:rPr>
                        <a:t>is for a date that occurs within the same payment period or period of enrollment and </a:t>
                      </a:r>
                      <a:r>
                        <a:rPr lang="en-US" sz="2000" i="1" dirty="0">
                          <a:solidFill>
                            <a:schemeClr val="tx1"/>
                          </a:solidFill>
                          <a:latin typeface="+mn-lt"/>
                          <a:ea typeface="Cambria" panose="02040503050406030204" pitchFamily="18" charset="0"/>
                        </a:rPr>
                        <a:t>is no later than 60 calendar days after the student ceased attendance</a:t>
                      </a:r>
                      <a:endParaRPr lang="en-US" sz="2000" dirty="0">
                        <a:solidFill>
                          <a:schemeClr val="tx1"/>
                        </a:solidFill>
                        <a:latin typeface="+mn-lt"/>
                      </a:endParaRPr>
                    </a:p>
                  </a:txBody>
                  <a:tcPr/>
                </a:tc>
                <a:extLst>
                  <a:ext uri="{0D108BD9-81ED-4DB2-BD59-A6C34878D82A}">
                    <a16:rowId xmlns:a16="http://schemas.microsoft.com/office/drawing/2014/main" val="3150430594"/>
                  </a:ext>
                </a:extLst>
              </a:tr>
              <a:tr h="1186402">
                <a:tc>
                  <a:txBody>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ea typeface="Cambria" panose="02040503050406030204" pitchFamily="18" charset="0"/>
                        </a:rPr>
                        <a:t>For a </a:t>
                      </a:r>
                      <a:r>
                        <a:rPr lang="en-US" sz="2000" b="1" i="0" dirty="0">
                          <a:solidFill>
                            <a:schemeClr val="tx1"/>
                          </a:solidFill>
                          <a:latin typeface="+mn-lt"/>
                          <a:ea typeface="Cambria" panose="02040503050406030204" pitchFamily="18" charset="0"/>
                        </a:rPr>
                        <a:t>non-term program</a:t>
                      </a:r>
                      <a:r>
                        <a:rPr lang="en-US" sz="2000" dirty="0">
                          <a:solidFill>
                            <a:schemeClr val="tx1"/>
                          </a:solidFill>
                          <a:latin typeface="+mn-lt"/>
                          <a:ea typeface="Cambria" panose="02040503050406030204" pitchFamily="18" charset="0"/>
                        </a:rPr>
                        <a:t>, written confirmation is  for a date that is </a:t>
                      </a:r>
                      <a:r>
                        <a:rPr lang="en-US" sz="2000" i="1" dirty="0">
                          <a:solidFill>
                            <a:schemeClr val="tx1"/>
                          </a:solidFill>
                          <a:latin typeface="+mn-lt"/>
                          <a:ea typeface="Cambria" panose="02040503050406030204" pitchFamily="18" charset="0"/>
                        </a:rPr>
                        <a:t>no later than 60 calendar days after the student ceased attendance</a:t>
                      </a:r>
                    </a:p>
                    <a:p>
                      <a:endParaRPr lang="en-US" sz="2000" dirty="0">
                        <a:solidFill>
                          <a:schemeClr val="tx1"/>
                        </a:solidFill>
                        <a:latin typeface="+mn-lt"/>
                      </a:endParaRPr>
                    </a:p>
                  </a:txBody>
                  <a:tcPr>
                    <a:solidFill>
                      <a:schemeClr val="bg1">
                        <a:lumMod val="95000"/>
                      </a:schemeClr>
                    </a:solidFill>
                  </a:tcPr>
                </a:tc>
                <a:extLst>
                  <a:ext uri="{0D108BD9-81ED-4DB2-BD59-A6C34878D82A}">
                    <a16:rowId xmlns:a16="http://schemas.microsoft.com/office/drawing/2014/main" val="310717365"/>
                  </a:ext>
                </a:extLst>
              </a:tr>
            </a:tbl>
          </a:graphicData>
        </a:graphic>
      </p:graphicFrame>
    </p:spTree>
    <p:extLst>
      <p:ext uri="{BB962C8B-B14F-4D97-AF65-F5344CB8AC3E}">
        <p14:creationId xmlns:p14="http://schemas.microsoft.com/office/powerpoint/2010/main" val="335150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790574" y="351798"/>
            <a:ext cx="1031557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R2T4 Regulations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smtClean="0">
                <a:solidFill>
                  <a:srgbClr val="F2F2F2"/>
                </a:solidFill>
                <a:latin typeface="Arial" panose="020B0604020202020204" pitchFamily="34" charset="0"/>
              </a:rPr>
              <a:pPr eaLnBrk="1" hangingPunct="1"/>
              <a:t>11</a:t>
            </a:fld>
            <a:endParaRPr lang="en-US" altLang="en-US" dirty="0">
              <a:solidFill>
                <a:srgbClr val="F2F2F2"/>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11</a:t>
            </a:fld>
            <a:endParaRPr lang="en-US" dirty="0"/>
          </a:p>
        </p:txBody>
      </p:sp>
      <p:graphicFrame>
        <p:nvGraphicFramePr>
          <p:cNvPr id="2" name="Table 1">
            <a:extLst>
              <a:ext uri="{FF2B5EF4-FFF2-40B4-BE49-F238E27FC236}">
                <a16:creationId xmlns:a16="http://schemas.microsoft.com/office/drawing/2014/main" id="{4C911903-DE86-4202-A716-EEC2845A99D8}"/>
              </a:ext>
            </a:extLst>
          </p:cNvPr>
          <p:cNvGraphicFramePr>
            <a:graphicFrameLocks noGrp="1"/>
          </p:cNvGraphicFramePr>
          <p:nvPr>
            <p:extLst>
              <p:ext uri="{D42A27DB-BD31-4B8C-83A1-F6EECF244321}">
                <p14:modId xmlns:p14="http://schemas.microsoft.com/office/powerpoint/2010/main" val="702000871"/>
              </p:ext>
            </p:extLst>
          </p:nvPr>
        </p:nvGraphicFramePr>
        <p:xfrm>
          <a:off x="885825" y="1700541"/>
          <a:ext cx="10220324" cy="3456918"/>
        </p:xfrm>
        <a:graphic>
          <a:graphicData uri="http://schemas.openxmlformats.org/drawingml/2006/table">
            <a:tbl>
              <a:tblPr firstRow="1" bandRow="1">
                <a:tableStyleId>{5C22544A-7EE6-4342-B048-85BDC9FD1C3A}</a:tableStyleId>
              </a:tblPr>
              <a:tblGrid>
                <a:gridCol w="10220324">
                  <a:extLst>
                    <a:ext uri="{9D8B030D-6E8A-4147-A177-3AD203B41FA5}">
                      <a16:colId xmlns:a16="http://schemas.microsoft.com/office/drawing/2014/main" val="3704578554"/>
                    </a:ext>
                  </a:extLst>
                </a:gridCol>
              </a:tblGrid>
              <a:tr h="451245">
                <a:tc>
                  <a:txBody>
                    <a:bodyPr/>
                    <a:lstStyle/>
                    <a:p>
                      <a:pPr algn="ctr"/>
                      <a:r>
                        <a:rPr lang="en-US" sz="2400" dirty="0"/>
                        <a:t>Withdrawal Exemptions</a:t>
                      </a:r>
                    </a:p>
                  </a:txBody>
                  <a:tcPr/>
                </a:tc>
                <a:extLst>
                  <a:ext uri="{0D108BD9-81ED-4DB2-BD59-A6C34878D82A}">
                    <a16:rowId xmlns:a16="http://schemas.microsoft.com/office/drawing/2014/main" val="1587247124"/>
                  </a:ext>
                </a:extLst>
              </a:tr>
              <a:tr h="2999718">
                <a:tc>
                  <a:txBody>
                    <a:bodyPr/>
                    <a:lstStyle/>
                    <a:p>
                      <a:r>
                        <a:rPr lang="en-US" sz="2000" dirty="0"/>
                        <a:t>A student is not considered withdrawn if student successfully completes:</a:t>
                      </a:r>
                    </a:p>
                    <a:p>
                      <a:endParaRPr lang="en-US" sz="2000" dirty="0"/>
                    </a:p>
                    <a:p>
                      <a:pPr marL="457200" indent="-457200">
                        <a:buFont typeface="+mj-lt"/>
                        <a:buAutoNum type="arabicPeriod"/>
                      </a:pPr>
                      <a:r>
                        <a:rPr lang="en-US" sz="2000" dirty="0"/>
                        <a:t>All requirements for graduation from his or her program before completing the days or hours in the period that the student was scheduled to complete </a:t>
                      </a:r>
                    </a:p>
                    <a:p>
                      <a:pPr marL="457200" indent="-457200">
                        <a:buFont typeface="+mj-lt"/>
                        <a:buAutoNum type="arabicPeriod"/>
                      </a:pPr>
                      <a:r>
                        <a:rPr lang="en-US" sz="2000" dirty="0"/>
                        <a:t>One module that includes 49% or more of the number of days in the payment period</a:t>
                      </a:r>
                    </a:p>
                    <a:p>
                      <a:pPr marL="457200" indent="-457200">
                        <a:buFont typeface="+mj-lt"/>
                        <a:buAutoNum type="arabicPeriod"/>
                      </a:pPr>
                      <a:r>
                        <a:rPr lang="en-US" sz="2000" dirty="0"/>
                        <a:t>A combination of modules that when combined contain 49% or more of </a:t>
                      </a:r>
                      <a:r>
                        <a:rPr lang="en-US" sz="2000" dirty="0">
                          <a:solidFill>
                            <a:schemeClr val="tx1"/>
                          </a:solidFill>
                        </a:rPr>
                        <a:t>the number of days in the payment period; or</a:t>
                      </a:r>
                    </a:p>
                    <a:p>
                      <a:pPr marL="457200" indent="-457200">
                        <a:buFont typeface="+mj-lt"/>
                        <a:buAutoNum type="arabicPeriod"/>
                      </a:pPr>
                      <a:r>
                        <a:rPr lang="en-US" sz="2000" dirty="0">
                          <a:solidFill>
                            <a:schemeClr val="tx1"/>
                          </a:solidFill>
                        </a:rPr>
                        <a:t>Coursework equal to or greater than the coursework required for the institution’s definition of a half-time student  (must meet regulatory minimums as applicable)</a:t>
                      </a:r>
                    </a:p>
                  </a:txBody>
                  <a:tcPr/>
                </a:tc>
                <a:extLst>
                  <a:ext uri="{0D108BD9-81ED-4DB2-BD59-A6C34878D82A}">
                    <a16:rowId xmlns:a16="http://schemas.microsoft.com/office/drawing/2014/main" val="3607751544"/>
                  </a:ext>
                </a:extLst>
              </a:tr>
            </a:tbl>
          </a:graphicData>
        </a:graphic>
      </p:graphicFrame>
    </p:spTree>
    <p:extLst>
      <p:ext uri="{BB962C8B-B14F-4D97-AF65-F5344CB8AC3E}">
        <p14:creationId xmlns:p14="http://schemas.microsoft.com/office/powerpoint/2010/main" val="7768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790574" y="351798"/>
            <a:ext cx="1031557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R2T4 Regulations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smtClean="0">
                <a:solidFill>
                  <a:srgbClr val="F2F2F2"/>
                </a:solidFill>
                <a:latin typeface="Arial" panose="020B0604020202020204" pitchFamily="34" charset="0"/>
              </a:rPr>
              <a:pPr eaLnBrk="1" hangingPunct="1"/>
              <a:t>12</a:t>
            </a:fld>
            <a:endParaRPr lang="en-US" altLang="en-US" dirty="0">
              <a:solidFill>
                <a:srgbClr val="F2F2F2"/>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12</a:t>
            </a:fld>
            <a:endParaRPr lang="en-US" dirty="0"/>
          </a:p>
        </p:txBody>
      </p:sp>
      <p:graphicFrame>
        <p:nvGraphicFramePr>
          <p:cNvPr id="2" name="Table 1">
            <a:extLst>
              <a:ext uri="{FF2B5EF4-FFF2-40B4-BE49-F238E27FC236}">
                <a16:creationId xmlns:a16="http://schemas.microsoft.com/office/drawing/2014/main" id="{4C911903-DE86-4202-A716-EEC2845A99D8}"/>
              </a:ext>
            </a:extLst>
          </p:cNvPr>
          <p:cNvGraphicFramePr>
            <a:graphicFrameLocks noGrp="1"/>
          </p:cNvGraphicFramePr>
          <p:nvPr>
            <p:extLst>
              <p:ext uri="{D42A27DB-BD31-4B8C-83A1-F6EECF244321}">
                <p14:modId xmlns:p14="http://schemas.microsoft.com/office/powerpoint/2010/main" val="3653044844"/>
              </p:ext>
            </p:extLst>
          </p:nvPr>
        </p:nvGraphicFramePr>
        <p:xfrm>
          <a:off x="914400" y="1615681"/>
          <a:ext cx="10191749" cy="3070620"/>
        </p:xfrm>
        <a:graphic>
          <a:graphicData uri="http://schemas.openxmlformats.org/drawingml/2006/table">
            <a:tbl>
              <a:tblPr firstRow="1" bandRow="1">
                <a:tableStyleId>{5C22544A-7EE6-4342-B048-85BDC9FD1C3A}</a:tableStyleId>
              </a:tblPr>
              <a:tblGrid>
                <a:gridCol w="10191749">
                  <a:extLst>
                    <a:ext uri="{9D8B030D-6E8A-4147-A177-3AD203B41FA5}">
                      <a16:colId xmlns:a16="http://schemas.microsoft.com/office/drawing/2014/main" val="3704578554"/>
                    </a:ext>
                  </a:extLst>
                </a:gridCol>
              </a:tblGrid>
              <a:tr h="487082">
                <a:tc>
                  <a:txBody>
                    <a:bodyPr/>
                    <a:lstStyle/>
                    <a:p>
                      <a:pPr algn="ctr"/>
                      <a:r>
                        <a:rPr lang="en-US" sz="2400" dirty="0"/>
                        <a:t>Scheduled Number of Days</a:t>
                      </a:r>
                    </a:p>
                  </a:txBody>
                  <a:tcPr/>
                </a:tc>
                <a:extLst>
                  <a:ext uri="{0D108BD9-81ED-4DB2-BD59-A6C34878D82A}">
                    <a16:rowId xmlns:a16="http://schemas.microsoft.com/office/drawing/2014/main" val="1587247124"/>
                  </a:ext>
                </a:extLst>
              </a:tr>
              <a:tr h="2583538">
                <a:tc>
                  <a:txBody>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mn-lt"/>
                          <a:ea typeface="+mn-ea"/>
                          <a:cs typeface="+mn-cs"/>
                        </a:rPr>
                        <a:t>In the case of a student who withdraws from a program that is measured in credit hours,  the R2T4 calculation includes all the days in the payment period or period of enrollment that the student was scheduled to complete.</a:t>
                      </a:r>
                    </a:p>
                    <a:p>
                      <a:pPr marL="0" marR="0" lvl="0" indent="0" algn="l" defTabSz="91417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i="0" dirty="0">
                        <a:solidFill>
                          <a:schemeClr val="tx1"/>
                        </a:solidFill>
                        <a:latin typeface="+mn-lt"/>
                        <a:ea typeface="Cambria" panose="02040503050406030204" pitchFamily="18" charset="0"/>
                      </a:endParaRPr>
                    </a:p>
                    <a:p>
                      <a:pPr marL="0" marR="0" lvl="0" indent="0" algn="l" defTabSz="91417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i="0" dirty="0">
                          <a:solidFill>
                            <a:schemeClr val="tx1"/>
                          </a:solidFill>
                          <a:latin typeface="+mn-lt"/>
                          <a:ea typeface="Cambria" panose="02040503050406030204" pitchFamily="18" charset="0"/>
                        </a:rPr>
                        <a:t>A student in a program offered in modules is scheduled to complete the days in a module if the student’s coursework in that module was used to determine the amount of the student’s eligibility for title IV, HEA funds for the payment period or period of enrollment</a:t>
                      </a:r>
                    </a:p>
                    <a:p>
                      <a:endParaRPr lang="en-US" sz="2000" dirty="0"/>
                    </a:p>
                  </a:txBody>
                  <a:tcPr/>
                </a:tc>
                <a:extLst>
                  <a:ext uri="{0D108BD9-81ED-4DB2-BD59-A6C34878D82A}">
                    <a16:rowId xmlns:a16="http://schemas.microsoft.com/office/drawing/2014/main" val="3607751544"/>
                  </a:ext>
                </a:extLst>
              </a:tr>
            </a:tbl>
          </a:graphicData>
        </a:graphic>
      </p:graphicFrame>
    </p:spTree>
    <p:extLst>
      <p:ext uri="{BB962C8B-B14F-4D97-AF65-F5344CB8AC3E}">
        <p14:creationId xmlns:p14="http://schemas.microsoft.com/office/powerpoint/2010/main" val="208159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E829-7D82-4E8D-8EE7-764C46962046}"/>
              </a:ext>
            </a:extLst>
          </p:cNvPr>
          <p:cNvSpPr>
            <a:spLocks noGrp="1"/>
          </p:cNvSpPr>
          <p:nvPr>
            <p:ph type="title"/>
          </p:nvPr>
        </p:nvSpPr>
        <p:spPr/>
        <p:txBody>
          <a:bodyPr/>
          <a:lstStyle/>
          <a:p>
            <a:r>
              <a:rPr lang="en-US" dirty="0"/>
              <a:t>R2t4 questions and answers</a:t>
            </a:r>
          </a:p>
        </p:txBody>
      </p:sp>
      <p:sp>
        <p:nvSpPr>
          <p:cNvPr id="3" name="Slide Number Placeholder 2">
            <a:extLst>
              <a:ext uri="{FF2B5EF4-FFF2-40B4-BE49-F238E27FC236}">
                <a16:creationId xmlns:a16="http://schemas.microsoft.com/office/drawing/2014/main" id="{F10E663B-B3AB-4EFA-8253-86A9AC8588FE}"/>
              </a:ext>
            </a:extLst>
          </p:cNvPr>
          <p:cNvSpPr>
            <a:spLocks noGrp="1"/>
          </p:cNvSpPr>
          <p:nvPr>
            <p:ph type="sldNum" sz="quarter" idx="4"/>
          </p:nvPr>
        </p:nvSpPr>
        <p:spPr/>
        <p:txBody>
          <a:bodyPr/>
          <a:lstStyle/>
          <a:p>
            <a:fld id="{234755BD-B4AC-9044-BCE4-27904766F8BB}" type="slidenum">
              <a:rPr lang="en-US" smtClean="0"/>
              <a:pPr/>
              <a:t>13</a:t>
            </a:fld>
            <a:endParaRPr lang="en-US" dirty="0"/>
          </a:p>
        </p:txBody>
      </p:sp>
      <p:pic>
        <p:nvPicPr>
          <p:cNvPr id="4" name="Picture 3" descr="A screen shot of a crowd&#10;&#10;Description automatically generated with low confidence">
            <a:extLst>
              <a:ext uri="{FF2B5EF4-FFF2-40B4-BE49-F238E27FC236}">
                <a16:creationId xmlns:a16="http://schemas.microsoft.com/office/drawing/2014/main" id="{2C17A5FC-4650-4D0B-B6DB-CADACE2E9F5B}"/>
              </a:ext>
            </a:extLst>
          </p:cNvPr>
          <p:cNvPicPr/>
          <p:nvPr/>
        </p:nvPicPr>
        <p:blipFill rotWithShape="1">
          <a:blip r:embed="rId2"/>
          <a:srcRect l="17949" t="26971" r="19872" b="15290"/>
          <a:stretch/>
        </p:blipFill>
        <p:spPr bwMode="auto">
          <a:xfrm>
            <a:off x="5035181" y="3429000"/>
            <a:ext cx="6161124" cy="2925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926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838199" y="304173"/>
            <a:ext cx="995362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Programs offered in modules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a:solidFill>
                  <a:srgbClr val="F2F2F2"/>
                </a:solidFill>
                <a:latin typeface="Arial" panose="020B0604020202020204" pitchFamily="34" charset="0"/>
              </a:rPr>
              <a:pPr eaLnBrk="1" hangingPunct="1"/>
              <a:t>14</a:t>
            </a:fld>
            <a:endParaRPr lang="en-US" altLang="en-US" dirty="0">
              <a:solidFill>
                <a:srgbClr val="F2F2F2"/>
              </a:solidFill>
              <a:latin typeface="Arial" panose="020B0604020202020204" pitchFamily="34" charset="0"/>
            </a:endParaRPr>
          </a:p>
        </p:txBody>
      </p:sp>
      <p:sp>
        <p:nvSpPr>
          <p:cNvPr id="17411" name="Content Placeholder 2">
            <a:extLst>
              <a:ext uri="{FF2B5EF4-FFF2-40B4-BE49-F238E27FC236}">
                <a16:creationId xmlns:a16="http://schemas.microsoft.com/office/drawing/2014/main" id="{AE3ED943-7FDA-4596-8083-4CA9EE7B1114}"/>
              </a:ext>
            </a:extLst>
          </p:cNvPr>
          <p:cNvSpPr>
            <a:spLocks noGrp="1"/>
          </p:cNvSpPr>
          <p:nvPr>
            <p:ph idx="4294967295"/>
          </p:nvPr>
        </p:nvSpPr>
        <p:spPr bwMode="auto">
          <a:xfrm>
            <a:off x="934901" y="1959303"/>
            <a:ext cx="10962549" cy="33203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altLang="en-US" b="1" u="sng">
                <a:ea typeface="Cambria" panose="02040503050406030204" pitchFamily="18" charset="0"/>
              </a:rPr>
              <a:t>Question</a:t>
            </a:r>
            <a:r>
              <a:rPr lang="en-US" altLang="en-US" b="1">
                <a:ea typeface="Cambria" panose="02040503050406030204" pitchFamily="18" charset="0"/>
              </a:rPr>
              <a:t>: </a:t>
            </a:r>
            <a:r>
              <a:rPr lang="en-US" altLang="en-US" sz="2400">
                <a:ea typeface="Cambria" panose="02040503050406030204" pitchFamily="18" charset="0"/>
              </a:rPr>
              <a:t>Under the old regulations our institution had a non-term program and was able to utilize the R2T4 module requirements. Can I still do that under the new regulations effective July 1, 2021?</a:t>
            </a:r>
            <a:endParaRPr lang="en-US" sz="2400" i="0">
              <a:solidFill>
                <a:srgbClr val="030A13"/>
              </a:solidFill>
              <a:effectLst/>
              <a:ea typeface="Cambria" panose="02040503050406030204" pitchFamily="18" charset="0"/>
            </a:endParaRPr>
          </a:p>
          <a:p>
            <a:pPr marL="0" indent="0">
              <a:buNone/>
            </a:pPr>
            <a:endParaRPr lang="en-US" sz="2400" b="0" i="0">
              <a:solidFill>
                <a:srgbClr val="030A13"/>
              </a:solidFill>
              <a:effectLst/>
              <a:ea typeface="Cambria" panose="02040503050406030204" pitchFamily="18" charset="0"/>
            </a:endParaRPr>
          </a:p>
          <a:p>
            <a:pPr marL="0" indent="0">
              <a:buNone/>
            </a:pPr>
            <a:r>
              <a:rPr lang="en-US" altLang="en-US" sz="2400" b="1" u="sng">
                <a:ea typeface="Cambria" panose="02040503050406030204" pitchFamily="18" charset="0"/>
              </a:rPr>
              <a:t>Answer</a:t>
            </a:r>
            <a:r>
              <a:rPr lang="en-US" altLang="en-US" sz="2400" b="1">
                <a:ea typeface="Cambria" panose="02040503050406030204" pitchFamily="18" charset="0"/>
              </a:rPr>
              <a:t>: </a:t>
            </a:r>
            <a:r>
              <a:rPr lang="en-US" altLang="en-US" sz="2400">
                <a:ea typeface="Cambria" panose="02040503050406030204" pitchFamily="18" charset="0"/>
              </a:rPr>
              <a:t>No. </a:t>
            </a:r>
            <a:r>
              <a:rPr lang="en-US" sz="2400" b="0" i="0">
                <a:solidFill>
                  <a:srgbClr val="030A13"/>
                </a:solidFill>
                <a:effectLst/>
                <a:ea typeface="Cambria" panose="02040503050406030204" pitchFamily="18" charset="0"/>
              </a:rPr>
              <a:t>Section 668.22(l)(6) of the regulations effective July 1, 2021 provides that a program is offered in modules for purposes of determining the applicability of the R2T4 requirements if the program uses a standard term or nonstandard-term academic calendar, is not a subscription-based program, and a course or courses in the program do not span the entire length of the payment period or period of enrollment. A non-term program is no longer treated as being offered in modules.</a:t>
            </a:r>
          </a:p>
          <a:p>
            <a:pPr marL="0" indent="0">
              <a:buNone/>
            </a:pPr>
            <a:r>
              <a:rPr lang="en-US" sz="2000">
                <a:solidFill>
                  <a:srgbClr val="030A13"/>
                </a:solidFill>
                <a:ea typeface="Cambria" panose="02040503050406030204" pitchFamily="18" charset="0"/>
              </a:rPr>
              <a:t>(MOD-Q1)</a:t>
            </a:r>
            <a:endParaRPr lang="en-US" sz="2000" b="0" i="0">
              <a:solidFill>
                <a:srgbClr val="030A13"/>
              </a:solidFill>
              <a:effectLst/>
              <a:ea typeface="Cambria" panose="02040503050406030204" pitchFamily="18"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14</a:t>
            </a:fld>
            <a:endParaRPr lang="en-US" dirty="0"/>
          </a:p>
        </p:txBody>
      </p:sp>
      <p:pic>
        <p:nvPicPr>
          <p:cNvPr id="7" name="Graphic 6">
            <a:extLst>
              <a:ext uri="{FF2B5EF4-FFF2-40B4-BE49-F238E27FC236}">
                <a16:creationId xmlns:a16="http://schemas.microsoft.com/office/drawing/2014/main" id="{FE12919B-B96B-4BD8-8C27-8836ABE2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28587" y="703261"/>
            <a:ext cx="915054" cy="1067563"/>
          </a:xfrm>
          <a:prstGeom prst="rect">
            <a:avLst/>
          </a:prstGeom>
        </p:spPr>
      </p:pic>
    </p:spTree>
    <p:extLst>
      <p:ext uri="{BB962C8B-B14F-4D97-AF65-F5344CB8AC3E}">
        <p14:creationId xmlns:p14="http://schemas.microsoft.com/office/powerpoint/2010/main" val="134861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a:latin typeface="Oswald"/>
                <a:cs typeface="Arial" panose="020B0604020202020204" pitchFamily="34" charset="0"/>
              </a:rPr>
              <a:t>Programs offered in modules </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xfrm>
            <a:off x="561974" y="1707041"/>
            <a:ext cx="10925175" cy="4803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nSpc>
                <a:spcPct val="100000"/>
              </a:lnSpc>
              <a:spcBef>
                <a:spcPts val="0"/>
              </a:spcBef>
              <a:spcAft>
                <a:spcPts val="0"/>
              </a:spcAft>
              <a:buNone/>
            </a:pPr>
            <a:r>
              <a:rPr lang="en-US" altLang="en-US" sz="2000" b="1" u="sng" dirty="0">
                <a:ea typeface="Cambria" panose="02040503050406030204" pitchFamily="18" charset="0"/>
              </a:rPr>
              <a:t>Question</a:t>
            </a:r>
            <a:r>
              <a:rPr lang="en-US" altLang="en-US" sz="2000" b="1" dirty="0">
                <a:ea typeface="Cambria" panose="02040503050406030204" pitchFamily="18" charset="0"/>
              </a:rPr>
              <a:t>: </a:t>
            </a:r>
            <a:r>
              <a:rPr lang="en-US" sz="2000" b="0" i="0" dirty="0">
                <a:solidFill>
                  <a:srgbClr val="030A13"/>
                </a:solidFill>
                <a:effectLst/>
                <a:ea typeface="Cambria" panose="02040503050406030204" pitchFamily="18" charset="0"/>
              </a:rPr>
              <a:t>When a student meets the conditions for a withdrawal exemption and the student had not received all of their Pell Grant disbursements for the payment period, </a:t>
            </a:r>
            <a:r>
              <a:rPr lang="en-US" sz="2000" b="0" i="0" dirty="0">
                <a:effectLst/>
                <a:ea typeface="Cambria" panose="02040503050406030204" pitchFamily="18" charset="0"/>
              </a:rPr>
              <a:t>is it possible for the student to receive additional disbursements during the payment period? </a:t>
            </a:r>
          </a:p>
          <a:p>
            <a:pPr marL="0" marR="0" indent="0">
              <a:lnSpc>
                <a:spcPct val="100000"/>
              </a:lnSpc>
              <a:spcBef>
                <a:spcPts val="0"/>
              </a:spcBef>
              <a:spcAft>
                <a:spcPts val="0"/>
              </a:spcAft>
              <a:buNone/>
            </a:pPr>
            <a:endParaRPr lang="en-US" sz="800" dirty="0">
              <a:ea typeface="Cambria" panose="02040503050406030204" pitchFamily="18" charset="0"/>
              <a:cs typeface="Times New Roman" panose="02020603050405020304" pitchFamily="18" charset="0"/>
            </a:endParaRPr>
          </a:p>
          <a:p>
            <a:pPr marL="0" indent="0">
              <a:lnSpc>
                <a:spcPct val="100000"/>
              </a:lnSpc>
              <a:spcBef>
                <a:spcPts val="0"/>
              </a:spcBef>
              <a:spcAft>
                <a:spcPts val="0"/>
              </a:spcAft>
              <a:buNone/>
            </a:pPr>
            <a:r>
              <a:rPr lang="en-US" altLang="en-US" sz="2000" b="1" u="sng" dirty="0">
                <a:ea typeface="Cambria" panose="02040503050406030204" pitchFamily="18" charset="0"/>
              </a:rPr>
              <a:t>Answer</a:t>
            </a:r>
            <a:r>
              <a:rPr lang="en-US" altLang="en-US" sz="2000" b="1" dirty="0">
                <a:ea typeface="Cambria" panose="02040503050406030204" pitchFamily="18" charset="0"/>
              </a:rPr>
              <a:t>: </a:t>
            </a:r>
            <a:r>
              <a:rPr lang="en-US" altLang="en-US" sz="2000" dirty="0">
                <a:ea typeface="Cambria" panose="02040503050406030204" pitchFamily="18" charset="0"/>
              </a:rPr>
              <a:t>It depends on the circumstances. </a:t>
            </a:r>
            <a:r>
              <a:rPr lang="en-US" altLang="en-US" sz="2000" dirty="0">
                <a:solidFill>
                  <a:srgbClr val="030A13"/>
                </a:solidFill>
                <a:ea typeface="Cambria" panose="02040503050406030204" pitchFamily="18" charset="0"/>
              </a:rPr>
              <a:t>T</a:t>
            </a:r>
            <a:r>
              <a:rPr lang="en-US" sz="2000" b="0" i="0" dirty="0">
                <a:solidFill>
                  <a:srgbClr val="030A13"/>
                </a:solidFill>
                <a:effectLst/>
                <a:ea typeface="Cambria" panose="02040503050406030204" pitchFamily="18" charset="0"/>
              </a:rPr>
              <a:t>he institution must determine whether the student is subject to a mandatory Pell recalculation because the student did not begin all classes that comprised the student’s Pell Grant enrollment status for the period. If the student qualifies for undisbursed Pell Grant funds following that calculation, the institution must make those disbursements before the end of the payment period.</a:t>
            </a:r>
          </a:p>
          <a:p>
            <a:pPr marL="0" indent="0">
              <a:lnSpc>
                <a:spcPct val="100000"/>
              </a:lnSpc>
              <a:spcBef>
                <a:spcPts val="0"/>
              </a:spcBef>
              <a:spcAft>
                <a:spcPts val="0"/>
              </a:spcAft>
              <a:buNone/>
            </a:pPr>
            <a:endParaRPr lang="en-US" sz="800" b="0" i="0" dirty="0">
              <a:solidFill>
                <a:srgbClr val="030A13"/>
              </a:solidFill>
              <a:effectLst/>
              <a:ea typeface="Cambria" panose="02040503050406030204" pitchFamily="18" charset="0"/>
            </a:endParaRPr>
          </a:p>
          <a:p>
            <a:pPr marL="0" indent="0">
              <a:lnSpc>
                <a:spcPct val="100000"/>
              </a:lnSpc>
              <a:spcBef>
                <a:spcPts val="0"/>
              </a:spcBef>
              <a:spcAft>
                <a:spcPts val="0"/>
              </a:spcAft>
              <a:buNone/>
            </a:pPr>
            <a:r>
              <a:rPr lang="en-US" sz="2000" dirty="0">
                <a:solidFill>
                  <a:srgbClr val="030A13"/>
                </a:solidFill>
                <a:ea typeface="Cambria" panose="02040503050406030204" pitchFamily="18" charset="0"/>
              </a:rPr>
              <a:t>NOTE: </a:t>
            </a:r>
            <a:r>
              <a:rPr lang="en-US" sz="2000" b="0" i="0" dirty="0">
                <a:solidFill>
                  <a:srgbClr val="030A13"/>
                </a:solidFill>
                <a:effectLst/>
                <a:ea typeface="Cambria" panose="02040503050406030204" pitchFamily="18" charset="0"/>
              </a:rPr>
              <a:t>If the institution fails to disburse all of the Pell Grant funds for which the student is eligible until after the payment period is over, a subsequent disbursement of Pell Grant funds for the period is treated as a retroactive or late disbursement that is subject to all requirements for such disbursements, including the requirement that the student’s Pell Grant enrollment status must be determined according to work already completed.</a:t>
            </a:r>
          </a:p>
          <a:p>
            <a:pPr marL="0" indent="0">
              <a:lnSpc>
                <a:spcPct val="100000"/>
              </a:lnSpc>
              <a:spcBef>
                <a:spcPts val="0"/>
              </a:spcBef>
              <a:spcAft>
                <a:spcPts val="0"/>
              </a:spcAft>
              <a:buNone/>
            </a:pPr>
            <a:endParaRPr lang="en-US" altLang="en-US" sz="800" dirty="0">
              <a:solidFill>
                <a:srgbClr val="030A13"/>
              </a:solidFill>
              <a:ea typeface="Cambria" panose="02040503050406030204" pitchFamily="18" charset="0"/>
            </a:endParaRPr>
          </a:p>
          <a:p>
            <a:pPr marL="0" indent="0">
              <a:lnSpc>
                <a:spcPct val="100000"/>
              </a:lnSpc>
              <a:spcBef>
                <a:spcPts val="0"/>
              </a:spcBef>
              <a:spcAft>
                <a:spcPts val="0"/>
              </a:spcAft>
              <a:buNone/>
            </a:pPr>
            <a:r>
              <a:rPr lang="en-US" altLang="en-US" sz="2000" dirty="0">
                <a:solidFill>
                  <a:srgbClr val="030A13"/>
                </a:solidFill>
                <a:ea typeface="Cambria" panose="02040503050406030204" pitchFamily="18" charset="0"/>
              </a:rPr>
              <a:t>(MOD-Q18)</a:t>
            </a:r>
            <a:endParaRPr lang="en-US" altLang="en-US" sz="2000" dirty="0">
              <a:ea typeface="Cambria" panose="02040503050406030204" pitchFamily="18" charset="0"/>
            </a:endParaRP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15</a:t>
            </a:fld>
            <a:endParaRPr lang="en-US"/>
          </a:p>
        </p:txBody>
      </p:sp>
    </p:spTree>
    <p:extLst>
      <p:ext uri="{BB962C8B-B14F-4D97-AF65-F5344CB8AC3E}">
        <p14:creationId xmlns:p14="http://schemas.microsoft.com/office/powerpoint/2010/main" val="406898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a:latin typeface="Oswald"/>
                <a:cs typeface="Arial" panose="020B0604020202020204" pitchFamily="34" charset="0"/>
              </a:rPr>
              <a:t>Programs offered in modules</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xfrm>
            <a:off x="571501" y="1550988"/>
            <a:ext cx="11001374" cy="4803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nSpc>
                <a:spcPct val="100000"/>
              </a:lnSpc>
              <a:spcBef>
                <a:spcPts val="0"/>
              </a:spcBef>
              <a:spcAft>
                <a:spcPts val="0"/>
              </a:spcAft>
              <a:buNone/>
            </a:pPr>
            <a:r>
              <a:rPr lang="en-US" altLang="en-US" sz="2000" b="1" u="sng" dirty="0">
                <a:ea typeface="Cambria" panose="02040503050406030204" pitchFamily="18" charset="0"/>
              </a:rPr>
              <a:t>Question</a:t>
            </a:r>
            <a:r>
              <a:rPr lang="en-US" altLang="en-US" sz="2000" b="1" dirty="0">
                <a:ea typeface="Cambria" panose="02040503050406030204" pitchFamily="18" charset="0"/>
              </a:rPr>
              <a:t>: </a:t>
            </a:r>
            <a:r>
              <a:rPr lang="en-US" altLang="en-US" sz="1800" dirty="0">
                <a:ea typeface="Cambria" panose="02040503050406030204" pitchFamily="18" charset="0"/>
              </a:rPr>
              <a:t>We have a student who meets </a:t>
            </a:r>
            <a:r>
              <a:rPr lang="en-US" sz="1800" i="0" dirty="0">
                <a:solidFill>
                  <a:srgbClr val="030A13"/>
                </a:solidFill>
                <a:effectLst/>
                <a:ea typeface="Cambria" panose="02040503050406030204" pitchFamily="18" charset="0"/>
              </a:rPr>
              <a:t>the conditions for a withdrawal exemption but in this instance the student had not received all of their Direct Loan disbursements for the payment period</a:t>
            </a:r>
            <a:r>
              <a:rPr lang="en-US" sz="1800" dirty="0">
                <a:solidFill>
                  <a:srgbClr val="030A13"/>
                </a:solidFill>
                <a:ea typeface="Cambria" panose="02040503050406030204" pitchFamily="18" charset="0"/>
              </a:rPr>
              <a:t>. Is it</a:t>
            </a:r>
            <a:r>
              <a:rPr lang="en-US" sz="1800" i="0" dirty="0">
                <a:solidFill>
                  <a:srgbClr val="030A13"/>
                </a:solidFill>
                <a:effectLst/>
                <a:ea typeface="Cambria" panose="02040503050406030204" pitchFamily="18" charset="0"/>
              </a:rPr>
              <a:t> possible for the student to receive </a:t>
            </a:r>
            <a:r>
              <a:rPr lang="en-US" sz="1800" b="0" i="0" dirty="0">
                <a:solidFill>
                  <a:srgbClr val="030A13"/>
                </a:solidFill>
                <a:effectLst/>
                <a:ea typeface="Cambria" panose="02040503050406030204" pitchFamily="18" charset="0"/>
              </a:rPr>
              <a:t>additional disbursements during the </a:t>
            </a:r>
            <a:r>
              <a:rPr lang="en-US" sz="1800" b="0" i="0" dirty="0">
                <a:effectLst/>
                <a:ea typeface="Cambria" panose="02040503050406030204" pitchFamily="18" charset="0"/>
              </a:rPr>
              <a:t>payment period? </a:t>
            </a:r>
          </a:p>
          <a:p>
            <a:pPr marL="0" marR="0" indent="0">
              <a:lnSpc>
                <a:spcPct val="100000"/>
              </a:lnSpc>
              <a:spcBef>
                <a:spcPts val="0"/>
              </a:spcBef>
              <a:spcAft>
                <a:spcPts val="0"/>
              </a:spcAft>
              <a:buNone/>
            </a:pPr>
            <a:endParaRPr lang="en-US" altLang="en-US" sz="1800" u="sng" dirty="0">
              <a:solidFill>
                <a:srgbClr val="030A13"/>
              </a:solidFill>
              <a:ea typeface="Cambria" panose="02040503050406030204" pitchFamily="18" charset="0"/>
            </a:endParaRPr>
          </a:p>
          <a:p>
            <a:pPr marL="0" marR="0" indent="0">
              <a:lnSpc>
                <a:spcPct val="100000"/>
              </a:lnSpc>
              <a:spcBef>
                <a:spcPts val="0"/>
              </a:spcBef>
              <a:spcAft>
                <a:spcPts val="0"/>
              </a:spcAft>
              <a:buNone/>
            </a:pPr>
            <a:r>
              <a:rPr lang="en-US" altLang="en-US" sz="2000" b="1" u="sng" dirty="0">
                <a:ea typeface="Cambria" panose="02040503050406030204" pitchFamily="18" charset="0"/>
              </a:rPr>
              <a:t>Answer</a:t>
            </a:r>
            <a:r>
              <a:rPr lang="en-US" altLang="en-US" sz="2000" b="1" dirty="0">
                <a:ea typeface="Cambria" panose="02040503050406030204" pitchFamily="18" charset="0"/>
              </a:rPr>
              <a:t>:  </a:t>
            </a:r>
            <a:r>
              <a:rPr lang="en-US" altLang="en-US" sz="1800" dirty="0">
                <a:solidFill>
                  <a:srgbClr val="030A13"/>
                </a:solidFill>
                <a:ea typeface="Cambria" panose="02040503050406030204" pitchFamily="18" charset="0"/>
              </a:rPr>
              <a:t>It depends on the circumstances. W</a:t>
            </a:r>
            <a:r>
              <a:rPr lang="en-US" sz="1800" dirty="0">
                <a:solidFill>
                  <a:srgbClr val="030A13"/>
                </a:solidFill>
                <a:ea typeface="Cambria" panose="02040503050406030204" pitchFamily="18" charset="0"/>
              </a:rPr>
              <a:t>hen a student ceases attendance during a payment period after meeting the conditions for a withdrawal exemption, the institution must disburse Direct Loan funds for which a student is eligible during the payment period only if the student is enrolled at least half time at the time of disbursement. If the student ceased attendance prior to attending coursework that comprised at least half-time enrollment, it is impossible for that student to enroll half-time during the period unless the student resumes attendance later in the period. Therefore, an institution cannot make a Direct Loan disbursement in this circumstance unless it confirms that the student commenced attendance in coursework that comprises at least half-time attendance during the payment period.</a:t>
            </a:r>
          </a:p>
          <a:p>
            <a:pPr marL="0" indent="0">
              <a:buNone/>
            </a:pPr>
            <a:r>
              <a:rPr lang="en-US" sz="1800" dirty="0">
                <a:solidFill>
                  <a:srgbClr val="030A13"/>
                </a:solidFill>
                <a:ea typeface="Cambria" panose="02040503050406030204" pitchFamily="18" charset="0"/>
              </a:rPr>
              <a:t>NOTE: If the institution fails to make the disbursement of Direct Loan funds until after the payment period is over, the disbursement is treated as a retroactive or late disbursement that is subject to all requirements for such disbursements, including the requirement that the student has completed coursework comprising half-time enrollment during the period.</a:t>
            </a:r>
          </a:p>
          <a:p>
            <a:pPr marL="0" indent="0">
              <a:buNone/>
            </a:pPr>
            <a:r>
              <a:rPr lang="en-US" altLang="en-US" sz="1800" dirty="0">
                <a:solidFill>
                  <a:srgbClr val="030A13"/>
                </a:solidFill>
                <a:ea typeface="Cambria" panose="02040503050406030204" pitchFamily="18" charset="0"/>
              </a:rPr>
              <a:t>(MOD-Q18)</a:t>
            </a:r>
            <a:endParaRPr lang="en-US" altLang="en-US" sz="1800" dirty="0">
              <a:ea typeface="Cambria" panose="02040503050406030204" pitchFamily="18" charset="0"/>
            </a:endParaRPr>
          </a:p>
          <a:p>
            <a:pPr marL="0" indent="0">
              <a:buNone/>
            </a:pPr>
            <a:endParaRPr lang="en-US" altLang="en-US" sz="1800" dirty="0">
              <a:solidFill>
                <a:srgbClr val="030A13"/>
              </a:solidFill>
              <a:ea typeface="Cambria" panose="02040503050406030204" pitchFamily="18" charset="0"/>
            </a:endParaRP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16</a:t>
            </a:fld>
            <a:endParaRPr lang="en-US"/>
          </a:p>
        </p:txBody>
      </p:sp>
    </p:spTree>
    <p:extLst>
      <p:ext uri="{BB962C8B-B14F-4D97-AF65-F5344CB8AC3E}">
        <p14:creationId xmlns:p14="http://schemas.microsoft.com/office/powerpoint/2010/main" val="220731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874470" y="351798"/>
            <a:ext cx="8873982"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Attendance </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a:solidFill>
                  <a:srgbClr val="F2F2F2"/>
                </a:solidFill>
                <a:latin typeface="Arial" panose="020B0604020202020204" pitchFamily="34" charset="0"/>
              </a:rPr>
              <a:pPr eaLnBrk="1" hangingPunct="1"/>
              <a:t>17</a:t>
            </a:fld>
            <a:endParaRPr lang="en-US" altLang="en-US" dirty="0">
              <a:solidFill>
                <a:srgbClr val="F2F2F2"/>
              </a:solidFill>
              <a:latin typeface="Arial" panose="020B0604020202020204" pitchFamily="34" charset="0"/>
            </a:endParaRPr>
          </a:p>
        </p:txBody>
      </p:sp>
      <p:sp>
        <p:nvSpPr>
          <p:cNvPr id="17411" name="Content Placeholder 2">
            <a:extLst>
              <a:ext uri="{FF2B5EF4-FFF2-40B4-BE49-F238E27FC236}">
                <a16:creationId xmlns:a16="http://schemas.microsoft.com/office/drawing/2014/main" id="{AE3ED943-7FDA-4596-8083-4CA9EE7B1114}"/>
              </a:ext>
            </a:extLst>
          </p:cNvPr>
          <p:cNvSpPr>
            <a:spLocks noGrp="1"/>
          </p:cNvSpPr>
          <p:nvPr>
            <p:ph idx="4294967295"/>
          </p:nvPr>
        </p:nvSpPr>
        <p:spPr bwMode="auto">
          <a:xfrm>
            <a:off x="844021" y="1798540"/>
            <a:ext cx="10695849"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7" indent="0">
              <a:lnSpc>
                <a:spcPct val="100000"/>
              </a:lnSpc>
              <a:buNone/>
            </a:pPr>
            <a:r>
              <a:rPr lang="en-US" altLang="en-US" sz="2200" b="1" u="sng" dirty="0">
                <a:ea typeface="Cambria" panose="02040503050406030204" pitchFamily="18" charset="0"/>
              </a:rPr>
              <a:t>Question</a:t>
            </a:r>
            <a:r>
              <a:rPr lang="en-US" altLang="en-US" sz="2200" b="1" dirty="0">
                <a:ea typeface="Cambria" panose="02040503050406030204" pitchFamily="18" charset="0"/>
              </a:rPr>
              <a:t>: </a:t>
            </a:r>
            <a:r>
              <a:rPr lang="en-US" sz="2000" b="0" i="0" dirty="0">
                <a:solidFill>
                  <a:srgbClr val="030A13"/>
                </a:solidFill>
                <a:effectLst/>
                <a:ea typeface="Cambria" panose="02040503050406030204" pitchFamily="18" charset="0"/>
              </a:rPr>
              <a:t>If an institution monitors whether its online students log into classes, is the institution required to take attendance?</a:t>
            </a:r>
          </a:p>
          <a:p>
            <a:pPr marL="0" indent="0">
              <a:buNone/>
            </a:pPr>
            <a:endParaRPr lang="en-US" sz="300" b="0" i="0" dirty="0">
              <a:solidFill>
                <a:srgbClr val="030A13"/>
              </a:solidFill>
              <a:effectLst/>
              <a:ea typeface="Cambria" panose="02040503050406030204" pitchFamily="18" charset="0"/>
            </a:endParaRPr>
          </a:p>
          <a:p>
            <a:pPr marL="0" indent="0" algn="l">
              <a:buNone/>
            </a:pPr>
            <a:r>
              <a:rPr lang="en-US" altLang="en-US" sz="2200" b="1" u="sng" dirty="0">
                <a:ea typeface="Cambria" panose="02040503050406030204" pitchFamily="18" charset="0"/>
              </a:rPr>
              <a:t>Answer</a:t>
            </a:r>
            <a:r>
              <a:rPr lang="en-US" altLang="en-US" sz="2200" b="1" dirty="0">
                <a:ea typeface="Cambria" panose="02040503050406030204" pitchFamily="18" charset="0"/>
              </a:rPr>
              <a:t>: </a:t>
            </a:r>
            <a:r>
              <a:rPr lang="en-US" sz="2000" b="0" i="0" dirty="0">
                <a:solidFill>
                  <a:srgbClr val="030A13"/>
                </a:solidFill>
                <a:effectLst/>
                <a:ea typeface="Cambria" panose="02040503050406030204" pitchFamily="18" charset="0"/>
              </a:rPr>
              <a:t>No. The monitoring of whether online students log into classes does not by itself result in an institution being an institution that is required to take attendance for Title IV, HEA program purposes because monitoring logins alone is not monitoring academic engagement (as defined under 34 CFR 600.2). However, an institution that collects and maintains information about students’ online activities for the purpose of tracking academic engagement is considered to be an institution that is required to take attendance if that tracking:</a:t>
            </a:r>
          </a:p>
          <a:p>
            <a:pPr marL="0" indent="0" algn="l">
              <a:buNone/>
            </a:pPr>
            <a:r>
              <a:rPr lang="en-US" sz="2000" b="0" i="0" dirty="0">
                <a:solidFill>
                  <a:srgbClr val="030A13"/>
                </a:solidFill>
                <a:effectLst/>
                <a:ea typeface="Cambria" panose="02040503050406030204" pitchFamily="18" charset="0"/>
              </a:rPr>
              <a:t>1) Involves monitoring student attendance in a synchronous class, lecture, recitation, or field or laboratory activity, physically or online, where there is an opportunity for interaction between the instructor and students; or</a:t>
            </a:r>
          </a:p>
          <a:p>
            <a:pPr marL="0" indent="0" algn="l">
              <a:buNone/>
            </a:pPr>
            <a:r>
              <a:rPr lang="en-US" sz="2000" b="0" i="0" dirty="0">
                <a:solidFill>
                  <a:srgbClr val="030A13"/>
                </a:solidFill>
                <a:effectLst/>
                <a:ea typeface="Cambria" panose="02040503050406030204" pitchFamily="18" charset="0"/>
              </a:rPr>
              <a:t>2) Is used to administratively withdraw students or to enforce an institutional attendance policy.</a:t>
            </a:r>
            <a:endParaRPr lang="en-US" sz="2000" dirty="0">
              <a:solidFill>
                <a:srgbClr val="030A13"/>
              </a:solidFill>
              <a:ea typeface="Cambria" panose="02040503050406030204" pitchFamily="18" charset="0"/>
            </a:endParaRPr>
          </a:p>
          <a:p>
            <a:pPr marL="0" indent="0" algn="l">
              <a:buNone/>
            </a:pPr>
            <a:r>
              <a:rPr lang="en-US" sz="2000" b="0" i="0" dirty="0">
                <a:solidFill>
                  <a:srgbClr val="030A13"/>
                </a:solidFill>
                <a:effectLst/>
                <a:ea typeface="Cambria" panose="02040503050406030204" pitchFamily="18" charset="0"/>
              </a:rPr>
              <a:t>(TA-Q2)</a:t>
            </a:r>
          </a:p>
          <a:p>
            <a:pPr marL="227" indent="0">
              <a:lnSpc>
                <a:spcPct val="100000"/>
              </a:lnSpc>
              <a:buNone/>
            </a:pPr>
            <a:endParaRPr lang="en-US" b="0" i="0" dirty="0">
              <a:solidFill>
                <a:srgbClr val="030A13"/>
              </a:solidFill>
              <a:effectLst/>
              <a:ea typeface="Cambria" panose="02040503050406030204" pitchFamily="18"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17</a:t>
            </a:fld>
            <a:endParaRPr lang="en-US" dirty="0"/>
          </a:p>
        </p:txBody>
      </p:sp>
      <p:pic>
        <p:nvPicPr>
          <p:cNvPr id="8" name="Graphic 7">
            <a:extLst>
              <a:ext uri="{FF2B5EF4-FFF2-40B4-BE49-F238E27FC236}">
                <a16:creationId xmlns:a16="http://schemas.microsoft.com/office/drawing/2014/main" id="{3DC55305-6DD5-4B2A-8168-49EEB6C4E80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75635" y="750887"/>
            <a:ext cx="1064235" cy="798176"/>
          </a:xfrm>
          <a:prstGeom prst="rect">
            <a:avLst/>
          </a:prstGeom>
        </p:spPr>
      </p:pic>
    </p:spTree>
    <p:extLst>
      <p:ext uri="{BB962C8B-B14F-4D97-AF65-F5344CB8AC3E}">
        <p14:creationId xmlns:p14="http://schemas.microsoft.com/office/powerpoint/2010/main" val="377150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874470" y="351798"/>
            <a:ext cx="8873982"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Attendance </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a:solidFill>
                  <a:srgbClr val="F2F2F2"/>
                </a:solidFill>
                <a:latin typeface="Arial" panose="020B0604020202020204" pitchFamily="34" charset="0"/>
              </a:rPr>
              <a:pPr eaLnBrk="1" hangingPunct="1"/>
              <a:t>18</a:t>
            </a:fld>
            <a:endParaRPr lang="en-US" altLang="en-US" dirty="0">
              <a:solidFill>
                <a:srgbClr val="F2F2F2"/>
              </a:solidFill>
              <a:latin typeface="Arial" panose="020B0604020202020204" pitchFamily="34" charset="0"/>
            </a:endParaRPr>
          </a:p>
        </p:txBody>
      </p:sp>
      <p:sp>
        <p:nvSpPr>
          <p:cNvPr id="17411" name="Content Placeholder 2">
            <a:extLst>
              <a:ext uri="{FF2B5EF4-FFF2-40B4-BE49-F238E27FC236}">
                <a16:creationId xmlns:a16="http://schemas.microsoft.com/office/drawing/2014/main" id="{AE3ED943-7FDA-4596-8083-4CA9EE7B1114}"/>
              </a:ext>
            </a:extLst>
          </p:cNvPr>
          <p:cNvSpPr>
            <a:spLocks noGrp="1"/>
          </p:cNvSpPr>
          <p:nvPr>
            <p:ph idx="4294967295"/>
          </p:nvPr>
        </p:nvSpPr>
        <p:spPr bwMode="auto">
          <a:xfrm>
            <a:off x="874470" y="1637777"/>
            <a:ext cx="10695849"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altLang="en-US" sz="2200" b="1" u="sng" dirty="0">
                <a:ea typeface="Cambria" panose="02040503050406030204" pitchFamily="18" charset="0"/>
              </a:rPr>
              <a:t>Question</a:t>
            </a:r>
            <a:r>
              <a:rPr lang="en-US" altLang="en-US" sz="2200" b="1" dirty="0">
                <a:ea typeface="Cambria" panose="02040503050406030204" pitchFamily="18" charset="0"/>
              </a:rPr>
              <a:t>: </a:t>
            </a:r>
            <a:r>
              <a:rPr lang="en-US" sz="2000" b="0" i="0" dirty="0">
                <a:solidFill>
                  <a:srgbClr val="030A13"/>
                </a:solidFill>
                <a:effectLst/>
                <a:ea typeface="Cambria" panose="02040503050406030204" pitchFamily="18" charset="0"/>
              </a:rPr>
              <a:t>One of our students completed an online orientation prior to the start of a term, but we have no record of academic engagement after the term started. Can we use documentation of the student’s participation in the orientation as a record of </a:t>
            </a:r>
            <a:r>
              <a:rPr lang="en-US" sz="2000" dirty="0">
                <a:solidFill>
                  <a:srgbClr val="030A13"/>
                </a:solidFill>
                <a:ea typeface="Cambria" panose="02040503050406030204" pitchFamily="18" charset="0"/>
              </a:rPr>
              <a:t>attendance? </a:t>
            </a:r>
          </a:p>
          <a:p>
            <a:pPr marL="0" indent="0">
              <a:buNone/>
            </a:pPr>
            <a:endParaRPr lang="en-US" sz="800" b="0" i="0" dirty="0">
              <a:solidFill>
                <a:srgbClr val="030A13"/>
              </a:solidFill>
              <a:effectLst/>
              <a:ea typeface="Cambria" panose="02040503050406030204" pitchFamily="18" charset="0"/>
            </a:endParaRPr>
          </a:p>
          <a:p>
            <a:pPr marL="0" indent="0">
              <a:buNone/>
            </a:pPr>
            <a:r>
              <a:rPr lang="en-US" altLang="en-US" sz="2200" b="1" u="sng" dirty="0">
                <a:ea typeface="Cambria" panose="02040503050406030204" pitchFamily="18" charset="0"/>
              </a:rPr>
              <a:t>Answer</a:t>
            </a:r>
            <a:r>
              <a:rPr lang="en-US" altLang="en-US" sz="2200" b="1" dirty="0">
                <a:ea typeface="Cambria" panose="02040503050406030204" pitchFamily="18" charset="0"/>
              </a:rPr>
              <a:t>: </a:t>
            </a:r>
            <a:r>
              <a:rPr lang="en-US" sz="2000" dirty="0">
                <a:solidFill>
                  <a:srgbClr val="030A13"/>
                </a:solidFill>
                <a:ea typeface="Cambria" panose="02040503050406030204" pitchFamily="18" charset="0"/>
              </a:rPr>
              <a:t>Only active participation by a student in an instructional activity related to the student's course of study that meets the definition of “academic engagement” and takes place during a payment period or period of enrollment qualifies as attendance in an academically related activity. If a period of orientation takes place prior to the start of a course, it would not qualify as attendance in an academically related activity.</a:t>
            </a:r>
          </a:p>
          <a:p>
            <a:pPr marL="0" indent="0">
              <a:buNone/>
            </a:pPr>
            <a:r>
              <a:rPr lang="en-US" sz="2000" dirty="0">
                <a:solidFill>
                  <a:srgbClr val="030A13"/>
                </a:solidFill>
                <a:ea typeface="Cambria" panose="02040503050406030204" pitchFamily="18" charset="0"/>
              </a:rPr>
              <a:t>Additionally, an orientation may or may not be considered academic engagement depending on the types of activities that are involved in the orientation. There is no exhaustive list of the types of activities that could be considered academic engagement. Institutions should make clear what will and will not be considered academic engagement in their policies and procedures and apply those policies and procedures consistently to all students.</a:t>
            </a:r>
          </a:p>
          <a:p>
            <a:pPr marL="0" indent="0">
              <a:buNone/>
            </a:pPr>
            <a:r>
              <a:rPr lang="en-US" sz="2000" dirty="0">
                <a:solidFill>
                  <a:srgbClr val="030A13"/>
                </a:solidFill>
                <a:ea typeface="Cambria" panose="02040503050406030204" pitchFamily="18" charset="0"/>
              </a:rPr>
              <a:t>(TA-Q10)</a:t>
            </a:r>
          </a:p>
          <a:p>
            <a:pPr marL="0" indent="0" algn="l">
              <a:buNone/>
            </a:pPr>
            <a:endParaRPr lang="en-US" b="0" i="0" dirty="0">
              <a:solidFill>
                <a:srgbClr val="030A13"/>
              </a:solidFill>
              <a:effectLst/>
              <a:ea typeface="Cambria" panose="02040503050406030204" pitchFamily="18" charset="0"/>
            </a:endParaRPr>
          </a:p>
          <a:p>
            <a:pPr marL="0" indent="0" algn="l">
              <a:buNone/>
            </a:pPr>
            <a:endParaRPr lang="en-US" b="0" i="0" dirty="0">
              <a:solidFill>
                <a:srgbClr val="030A13"/>
              </a:solidFill>
              <a:effectLst/>
              <a:ea typeface="Cambria" panose="02040503050406030204" pitchFamily="18" charset="0"/>
            </a:endParaRPr>
          </a:p>
          <a:p>
            <a:pPr algn="l"/>
            <a:endParaRPr lang="en-US" b="0" i="0" dirty="0">
              <a:solidFill>
                <a:srgbClr val="030A13"/>
              </a:solidFill>
              <a:effectLst/>
              <a:ea typeface="Cambria" panose="02040503050406030204" pitchFamily="18"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18</a:t>
            </a:fld>
            <a:endParaRPr lang="en-US" dirty="0"/>
          </a:p>
        </p:txBody>
      </p:sp>
    </p:spTree>
    <p:extLst>
      <p:ext uri="{BB962C8B-B14F-4D97-AF65-F5344CB8AC3E}">
        <p14:creationId xmlns:p14="http://schemas.microsoft.com/office/powerpoint/2010/main" val="355135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6EE6506-1A1B-4CC6-A65B-8F468CB414AC}"/>
              </a:ext>
            </a:extLst>
          </p:cNvPr>
          <p:cNvSpPr>
            <a:spLocks noGrp="1"/>
          </p:cNvSpPr>
          <p:nvPr>
            <p:ph type="title"/>
          </p:nvPr>
        </p:nvSpPr>
        <p:spPr bwMode="auto">
          <a:xfrm>
            <a:off x="752476" y="428625"/>
            <a:ext cx="7753349"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Enrollment Reporting </a:t>
            </a:r>
          </a:p>
        </p:txBody>
      </p:sp>
      <p:sp>
        <p:nvSpPr>
          <p:cNvPr id="82947" name="Content Placeholder 5">
            <a:extLst>
              <a:ext uri="{FF2B5EF4-FFF2-40B4-BE49-F238E27FC236}">
                <a16:creationId xmlns:a16="http://schemas.microsoft.com/office/drawing/2014/main" id="{D1901C21-63AD-43A7-A394-42AF3A785F8E}"/>
              </a:ext>
            </a:extLst>
          </p:cNvPr>
          <p:cNvSpPr>
            <a:spLocks noGrp="1"/>
          </p:cNvSpPr>
          <p:nvPr>
            <p:ph type="body" sz="quarter" idx="11"/>
          </p:nvPr>
        </p:nvSpPr>
        <p:spPr bwMode="auto">
          <a:xfrm>
            <a:off x="885824" y="1464809"/>
            <a:ext cx="10420351" cy="4411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2200" b="1" u="sng" dirty="0">
                <a:ea typeface="Cambria" panose="02040503050406030204" pitchFamily="18" charset="0"/>
              </a:rPr>
              <a:t>Question</a:t>
            </a:r>
            <a:r>
              <a:rPr lang="en-US" altLang="en-US" sz="2200" b="1" dirty="0">
                <a:ea typeface="Cambria" panose="02040503050406030204" pitchFamily="18" charset="0"/>
              </a:rPr>
              <a:t>: </a:t>
            </a:r>
            <a:r>
              <a:rPr lang="en-US" sz="2000" b="0" i="0" dirty="0">
                <a:solidFill>
                  <a:srgbClr val="030A13"/>
                </a:solidFill>
                <a:effectLst/>
                <a:ea typeface="Cambria" panose="02040503050406030204" pitchFamily="18" charset="0"/>
              </a:rPr>
              <a:t>If a student withdraws during a payment period but is not subject to the R2T4 requirements due to a withdrawal exemption, is the student reported to the National Student Loan Data System (NSLDS) as a withdrawal? If so, what should the institution use as the effective date of the withdrawal?</a:t>
            </a:r>
            <a:endParaRPr lang="en-US" altLang="en-US" sz="2000" dirty="0">
              <a:ea typeface="Cambria" panose="02040503050406030204" pitchFamily="18" charset="0"/>
            </a:endParaRPr>
          </a:p>
          <a:p>
            <a:pPr marL="0" indent="0">
              <a:buNone/>
            </a:pPr>
            <a:r>
              <a:rPr lang="en-US" altLang="en-US" sz="2200" b="1" u="sng" dirty="0">
                <a:ea typeface="Cambria" panose="02040503050406030204" pitchFamily="18" charset="0"/>
              </a:rPr>
              <a:t>Answer</a:t>
            </a:r>
            <a:r>
              <a:rPr lang="en-US" altLang="en-US" sz="2200" b="1" dirty="0">
                <a:ea typeface="Cambria" panose="02040503050406030204" pitchFamily="18" charset="0"/>
              </a:rPr>
              <a:t>: </a:t>
            </a:r>
            <a:r>
              <a:rPr lang="en-US" altLang="en-US" sz="2000" dirty="0">
                <a:solidFill>
                  <a:srgbClr val="030A13"/>
                </a:solidFill>
                <a:ea typeface="Cambria" panose="02040503050406030204" pitchFamily="18" charset="0"/>
              </a:rPr>
              <a:t>W</a:t>
            </a:r>
            <a:r>
              <a:rPr lang="en-US" sz="2000" b="0" dirty="0">
                <a:solidFill>
                  <a:srgbClr val="030A13"/>
                </a:solidFill>
                <a:effectLst/>
                <a:ea typeface="Cambria" panose="02040503050406030204" pitchFamily="18" charset="0"/>
              </a:rPr>
              <a:t>hen a student is treated as having completed a term because the student successfully completes a module or modules comprising at least 49 percent of the term or the student </a:t>
            </a:r>
            <a:r>
              <a:rPr lang="en-US" sz="2000" dirty="0">
                <a:solidFill>
                  <a:schemeClr val="tx1"/>
                </a:solidFill>
                <a:latin typeface="Cambria" panose="02040503050406030204" pitchFamily="18" charset="0"/>
                <a:ea typeface="Cambria" panose="02040503050406030204" pitchFamily="18" charset="0"/>
              </a:rPr>
              <a:t>successfully completes</a:t>
            </a:r>
            <a:r>
              <a:rPr lang="en-US" sz="2000" dirty="0">
                <a:solidFill>
                  <a:schemeClr val="tx1"/>
                </a:solidFill>
                <a:ea typeface="Cambria" panose="02040503050406030204" pitchFamily="18" charset="0"/>
              </a:rPr>
              <a:t> </a:t>
            </a:r>
            <a:r>
              <a:rPr lang="en-US" sz="2000" dirty="0">
                <a:ea typeface="Cambria" panose="02040503050406030204" pitchFamily="18" charset="0"/>
              </a:rPr>
              <a:t>c</a:t>
            </a:r>
            <a:r>
              <a:rPr lang="en-US" sz="2000" dirty="0">
                <a:solidFill>
                  <a:schemeClr val="tx1"/>
                </a:solidFill>
                <a:latin typeface="Cambria" panose="02040503050406030204" pitchFamily="18" charset="0"/>
                <a:ea typeface="Cambria" panose="02040503050406030204" pitchFamily="18" charset="0"/>
              </a:rPr>
              <a:t>oursework equal to or greater than the coursework required for the institution’s </a:t>
            </a:r>
            <a:r>
              <a:rPr lang="en-US" sz="2000" dirty="0">
                <a:latin typeface="Cambria" panose="02040503050406030204" pitchFamily="18" charset="0"/>
                <a:ea typeface="Cambria" panose="02040503050406030204" pitchFamily="18" charset="0"/>
              </a:rPr>
              <a:t>definition of a half-time student,</a:t>
            </a:r>
            <a:r>
              <a:rPr lang="en-US" sz="2000" b="0" dirty="0">
                <a:solidFill>
                  <a:srgbClr val="030A13"/>
                </a:solidFill>
                <a:effectLst/>
                <a:ea typeface="Cambria" panose="02040503050406030204" pitchFamily="18" charset="0"/>
              </a:rPr>
              <a:t> the institution must report the student as withdrawn as of the final day of the payment period in which the student was last enrolled.</a:t>
            </a:r>
          </a:p>
          <a:p>
            <a:pPr marL="0" indent="0">
              <a:buNone/>
            </a:pPr>
            <a:r>
              <a:rPr lang="en-US" sz="2000" dirty="0">
                <a:solidFill>
                  <a:srgbClr val="030A13"/>
                </a:solidFill>
                <a:ea typeface="Cambria" panose="02040503050406030204" pitchFamily="18" charset="0"/>
              </a:rPr>
              <a:t>W</a:t>
            </a:r>
            <a:r>
              <a:rPr lang="en-US" sz="2000" b="0" i="0" dirty="0">
                <a:solidFill>
                  <a:srgbClr val="030A13"/>
                </a:solidFill>
                <a:effectLst/>
                <a:ea typeface="Cambria" panose="02040503050406030204" pitchFamily="18" charset="0"/>
              </a:rPr>
              <a:t>hen a student graduates during a term upon completion of a module with an end date that occurs prior to the end date of the term, the institution should use the effective date that it assigns for graduation.</a:t>
            </a:r>
          </a:p>
          <a:p>
            <a:pPr marL="0" indent="0">
              <a:buNone/>
            </a:pPr>
            <a:r>
              <a:rPr lang="en-US" sz="2000">
                <a:solidFill>
                  <a:srgbClr val="030A13"/>
                </a:solidFill>
                <a:ea typeface="Cambria" panose="02040503050406030204" pitchFamily="18" charset="0"/>
              </a:rPr>
              <a:t>(ER-Q1)</a:t>
            </a:r>
          </a:p>
        </p:txBody>
      </p:sp>
      <p:sp>
        <p:nvSpPr>
          <p:cNvPr id="15" name="Slide Number Placeholder 1">
            <a:extLst>
              <a:ext uri="{FF2B5EF4-FFF2-40B4-BE49-F238E27FC236}">
                <a16:creationId xmlns:a16="http://schemas.microsoft.com/office/drawing/2014/main" id="{026FB2DC-4783-46A9-BB1E-5EB96DC9881F}"/>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19</a:t>
            </a:fld>
            <a:endParaRPr lang="en-US" dirty="0"/>
          </a:p>
        </p:txBody>
      </p:sp>
      <p:pic>
        <p:nvPicPr>
          <p:cNvPr id="5" name="Graphic 4">
            <a:extLst>
              <a:ext uri="{FF2B5EF4-FFF2-40B4-BE49-F238E27FC236}">
                <a16:creationId xmlns:a16="http://schemas.microsoft.com/office/drawing/2014/main" id="{D19AFFA2-20B6-4E05-8A21-1952A8FA45E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75913" y="635722"/>
            <a:ext cx="1139838" cy="9093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B25906-8771-3146-ADDA-8952D59F7E2A}"/>
              </a:ext>
            </a:extLst>
          </p:cNvPr>
          <p:cNvSpPr>
            <a:spLocks noGrp="1"/>
          </p:cNvSpPr>
          <p:nvPr>
            <p:ph type="title"/>
          </p:nvPr>
        </p:nvSpPr>
        <p:spPr/>
        <p:txBody>
          <a:bodyPr/>
          <a:lstStyle/>
          <a:p>
            <a:r>
              <a:rPr lang="en-US" dirty="0"/>
              <a:t>COVID-19 </a:t>
            </a:r>
          </a:p>
        </p:txBody>
      </p:sp>
      <p:sp>
        <p:nvSpPr>
          <p:cNvPr id="2" name="Slide Number Placeholder 1">
            <a:extLst>
              <a:ext uri="{FF2B5EF4-FFF2-40B4-BE49-F238E27FC236}">
                <a16:creationId xmlns:a16="http://schemas.microsoft.com/office/drawing/2014/main" id="{49CDCD82-D7F9-E642-AA8B-B05519002533}"/>
              </a:ext>
            </a:extLst>
          </p:cNvPr>
          <p:cNvSpPr>
            <a:spLocks noGrp="1"/>
          </p:cNvSpPr>
          <p:nvPr>
            <p:ph type="sldNum" sz="quarter" idx="4"/>
          </p:nvPr>
        </p:nvSpPr>
        <p:spPr/>
        <p:txBody>
          <a:bodyPr/>
          <a:lstStyle/>
          <a:p>
            <a:fld id="{234755BD-B4AC-9044-BCE4-27904766F8BB}" type="slidenum">
              <a:rPr lang="en-US" smtClean="0"/>
              <a:pPr/>
              <a:t>2</a:t>
            </a:fld>
            <a:endParaRPr lang="en-US" dirty="0"/>
          </a:p>
        </p:txBody>
      </p:sp>
      <p:sp>
        <p:nvSpPr>
          <p:cNvPr id="5" name="Text Placeholder 4">
            <a:extLst>
              <a:ext uri="{FF2B5EF4-FFF2-40B4-BE49-F238E27FC236}">
                <a16:creationId xmlns:a16="http://schemas.microsoft.com/office/drawing/2014/main" id="{20370855-9E79-1D42-9B5B-2491A6737345}"/>
              </a:ext>
            </a:extLst>
          </p:cNvPr>
          <p:cNvSpPr>
            <a:spLocks noGrp="1"/>
          </p:cNvSpPr>
          <p:nvPr>
            <p:ph type="body" sz="quarter" idx="4294967295"/>
          </p:nvPr>
        </p:nvSpPr>
        <p:spPr>
          <a:xfrm>
            <a:off x="912570" y="1704721"/>
            <a:ext cx="10517187" cy="4803775"/>
          </a:xfrm>
        </p:spPr>
        <p:txBody>
          <a:bodyPr vert="horz" lIns="91440" tIns="45720" rIns="91440" bIns="45720" rtlCol="0" anchor="t">
            <a:noAutofit/>
          </a:bodyPr>
          <a:lstStyle/>
          <a:p>
            <a:pPr marL="227965" indent="-227965"/>
            <a:r>
              <a:rPr lang="en-US" sz="3200" dirty="0">
                <a:latin typeface="Cambria"/>
                <a:ea typeface="Cambria"/>
                <a:cs typeface="Arial"/>
              </a:rPr>
              <a:t>This session will not address any specific adjustments or allowances for R2T4 related to the current COVID-19 national emergency.</a:t>
            </a:r>
            <a:endParaRPr lang="en-US" dirty="0"/>
          </a:p>
          <a:p>
            <a:pPr marL="0" indent="0">
              <a:buNone/>
            </a:pPr>
            <a:endParaRPr lang="en-US" sz="3200" dirty="0"/>
          </a:p>
          <a:p>
            <a:r>
              <a:rPr lang="en-US" sz="3200" dirty="0"/>
              <a:t>For information related to COVID-19 flexibilities, timeframes and resources, please refer to:</a:t>
            </a:r>
          </a:p>
          <a:p>
            <a:pPr marL="0" indent="0">
              <a:buNone/>
            </a:pPr>
            <a:endParaRPr lang="en-US" sz="3200" dirty="0"/>
          </a:p>
          <a:p>
            <a:pPr lvl="1"/>
            <a:r>
              <a:rPr lang="en-US" sz="2800" i="1" dirty="0">
                <a:ea typeface="Cambria" panose="02040503050406030204" pitchFamily="18" charset="0"/>
              </a:rPr>
              <a:t>On-Demand Session (BO4 </a:t>
            </a:r>
            <a:r>
              <a:rPr lang="en-US" sz="1800" dirty="0">
                <a:effectLst/>
                <a:latin typeface="Arial" panose="020B0604020202020204" pitchFamily="34" charset="0"/>
                <a:ea typeface="Times New Roman" panose="02020603050405020304" pitchFamily="18" charset="0"/>
              </a:rPr>
              <a:t>–</a:t>
            </a:r>
            <a:r>
              <a:rPr lang="en-US" sz="1800" i="1" dirty="0">
                <a:effectLst/>
                <a:latin typeface="Arial" panose="020B0604020202020204" pitchFamily="34" charset="0"/>
                <a:ea typeface="Cambria" panose="02040503050406030204" pitchFamily="18" charset="0"/>
              </a:rPr>
              <a:t> </a:t>
            </a:r>
            <a:r>
              <a:rPr lang="en-US" sz="2800" i="1" dirty="0">
                <a:ea typeface="Cambria" panose="02040503050406030204" pitchFamily="18" charset="0"/>
              </a:rPr>
              <a:t>COVID-19: What Now and What Next)</a:t>
            </a:r>
          </a:p>
          <a:p>
            <a:pPr lvl="1"/>
            <a:endParaRPr lang="en-US" dirty="0"/>
          </a:p>
        </p:txBody>
      </p:sp>
    </p:spTree>
    <p:extLst>
      <p:ext uri="{BB962C8B-B14F-4D97-AF65-F5344CB8AC3E}">
        <p14:creationId xmlns:p14="http://schemas.microsoft.com/office/powerpoint/2010/main" val="287293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7922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Grades and Incompletes</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xfrm>
            <a:off x="859980" y="1619521"/>
            <a:ext cx="10493819" cy="4803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0000"/>
              </a:lnSpc>
              <a:spcBef>
                <a:spcPts val="0"/>
              </a:spcBef>
              <a:spcAft>
                <a:spcPts val="0"/>
              </a:spcAft>
              <a:buNone/>
            </a:pPr>
            <a:r>
              <a:rPr lang="en-US" altLang="en-US" sz="2200" b="1" u="sng" dirty="0">
                <a:ea typeface="Cambria" panose="02040503050406030204" pitchFamily="18" charset="0"/>
              </a:rPr>
              <a:t>Question</a:t>
            </a:r>
            <a:r>
              <a:rPr lang="en-US" altLang="en-US" sz="2200" b="1" dirty="0">
                <a:ea typeface="Cambria" panose="02040503050406030204" pitchFamily="18" charset="0"/>
              </a:rPr>
              <a:t>: </a:t>
            </a:r>
            <a:r>
              <a:rPr lang="en-US" altLang="en-US" sz="2000" dirty="0">
                <a:ea typeface="Cambria" panose="02040503050406030204" pitchFamily="18" charset="0"/>
              </a:rPr>
              <a:t>The withdrawal exemptions for completion of 49% of a period and half-time coursework both reference a requirement that coursework be successfully completed. What does “successfully completed” mean?</a:t>
            </a:r>
            <a:r>
              <a:rPr lang="en-US" altLang="en-US" sz="2000" b="1" dirty="0">
                <a:ea typeface="Cambria" panose="02040503050406030204" pitchFamily="18" charset="0"/>
              </a:rPr>
              <a:t> </a:t>
            </a:r>
          </a:p>
          <a:p>
            <a:pPr marL="0" indent="0">
              <a:lnSpc>
                <a:spcPct val="100000"/>
              </a:lnSpc>
              <a:spcBef>
                <a:spcPts val="0"/>
              </a:spcBef>
              <a:spcAft>
                <a:spcPts val="0"/>
              </a:spcAft>
              <a:buNone/>
            </a:pPr>
            <a:endParaRPr lang="en-US" altLang="en-US" sz="1200" dirty="0">
              <a:ea typeface="Cambria" panose="02040503050406030204" pitchFamily="18" charset="0"/>
            </a:endParaRPr>
          </a:p>
          <a:p>
            <a:pPr marL="0" indent="0">
              <a:lnSpc>
                <a:spcPct val="100000"/>
              </a:lnSpc>
              <a:spcBef>
                <a:spcPts val="0"/>
              </a:spcBef>
              <a:spcAft>
                <a:spcPts val="0"/>
              </a:spcAft>
              <a:buNone/>
            </a:pPr>
            <a:r>
              <a:rPr lang="en-US" altLang="en-US" sz="2200" b="1" u="sng" dirty="0">
                <a:ea typeface="Cambria" panose="02040503050406030204" pitchFamily="18" charset="0"/>
              </a:rPr>
              <a:t>Answer</a:t>
            </a:r>
            <a:r>
              <a:rPr lang="en-US" altLang="en-US" sz="2200" b="1" dirty="0">
                <a:ea typeface="Cambria" panose="02040503050406030204" pitchFamily="18" charset="0"/>
              </a:rPr>
              <a:t>: </a:t>
            </a:r>
            <a:r>
              <a:rPr lang="en-US" altLang="en-US" sz="2000" b="1" dirty="0">
                <a:ea typeface="Cambria" panose="02040503050406030204" pitchFamily="18" charset="0"/>
              </a:rPr>
              <a:t>“</a:t>
            </a:r>
            <a:r>
              <a:rPr lang="en-US" sz="2000" b="0" i="0" dirty="0">
                <a:solidFill>
                  <a:srgbClr val="030A13"/>
                </a:solidFill>
                <a:effectLst/>
                <a:ea typeface="Cambria" panose="02040503050406030204" pitchFamily="18" charset="0"/>
              </a:rPr>
              <a:t>Successful completion” means earning a passing grade under an institution’s overall academic grading policy. Courses in which a student received grades that are not passing, including earned or unearned “F” grades, an incomplete grade (“I”) or a withdrawal (“W”) grade, are not considered to have been successfully completed and cannot be used to determine if the student qualifies for a withdrawal </a:t>
            </a:r>
            <a:r>
              <a:rPr lang="en-US" sz="2000" dirty="0">
                <a:ea typeface="Cambria" panose="02040503050406030204" pitchFamily="18" charset="0"/>
              </a:rPr>
              <a:t>exemption</a:t>
            </a:r>
            <a:r>
              <a:rPr lang="en-US" sz="2000" b="0" i="0" dirty="0">
                <a:solidFill>
                  <a:srgbClr val="030A13"/>
                </a:solidFill>
                <a:effectLst/>
                <a:ea typeface="Cambria" panose="02040503050406030204" pitchFamily="18" charset="0"/>
              </a:rPr>
              <a:t>.</a:t>
            </a:r>
          </a:p>
          <a:p>
            <a:pPr marL="0" indent="0">
              <a:buNone/>
            </a:pPr>
            <a:r>
              <a:rPr lang="en-US" sz="2000" dirty="0">
                <a:solidFill>
                  <a:srgbClr val="030A13"/>
                </a:solidFill>
                <a:ea typeface="Cambria" panose="02040503050406030204" pitchFamily="18" charset="0"/>
              </a:rPr>
              <a:t>Successful completion for purposes of the withdrawal exemptions should be based on an institution’s general grading policy and not the individual program grading policies. Therefore, if an institution’s general institutional grading policy has established that a “D” grade is considered a passing grade, then receipt of a “D” grade for a course would be considered successful completion of that course for the purposes of determining whether a withdrawal exemption applies. </a:t>
            </a:r>
          </a:p>
          <a:p>
            <a:pPr marL="0" indent="0">
              <a:buNone/>
            </a:pPr>
            <a:r>
              <a:rPr lang="en-US" altLang="en-US" sz="2000" dirty="0">
                <a:solidFill>
                  <a:srgbClr val="030A13"/>
                </a:solidFill>
                <a:ea typeface="Cambria" panose="02040503050406030204" pitchFamily="18" charset="0"/>
              </a:rPr>
              <a:t>(GI-Q1)</a:t>
            </a: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20</a:t>
            </a:fld>
            <a:endParaRPr lang="en-US" dirty="0"/>
          </a:p>
        </p:txBody>
      </p:sp>
      <p:pic>
        <p:nvPicPr>
          <p:cNvPr id="7" name="Graphic 6">
            <a:extLst>
              <a:ext uri="{FF2B5EF4-FFF2-40B4-BE49-F238E27FC236}">
                <a16:creationId xmlns:a16="http://schemas.microsoft.com/office/drawing/2014/main" id="{E98F37FA-1130-47C2-9BA0-229E5C60951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96423" y="621859"/>
            <a:ext cx="1119328" cy="9976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7922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Grades and Incompletes</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xfrm>
            <a:off x="859980" y="1619521"/>
            <a:ext cx="10493819" cy="4803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0000"/>
              </a:lnSpc>
              <a:spcBef>
                <a:spcPts val="0"/>
              </a:spcBef>
              <a:spcAft>
                <a:spcPts val="0"/>
              </a:spcAft>
              <a:buNone/>
            </a:pPr>
            <a:r>
              <a:rPr lang="en-US" altLang="en-US" sz="2200" b="1" u="sng" dirty="0">
                <a:ea typeface="Cambria" panose="02040503050406030204" pitchFamily="18" charset="0"/>
              </a:rPr>
              <a:t>Question</a:t>
            </a:r>
            <a:r>
              <a:rPr lang="en-US" altLang="en-US" sz="2200" b="1" dirty="0">
                <a:ea typeface="Cambria" panose="02040503050406030204" pitchFamily="18" charset="0"/>
              </a:rPr>
              <a:t>: </a:t>
            </a:r>
            <a:r>
              <a:rPr lang="en-US" altLang="en-US" sz="2000" dirty="0">
                <a:ea typeface="Cambria" panose="02040503050406030204" pitchFamily="18" charset="0"/>
              </a:rPr>
              <a:t>Our institution is not required to take attendance. A student is enrolled in two modules during a payment period, Modules 1 and 2. The student withdraws during Module 2 and receives a W grade for that Module. However, the student received an “earned F” in Module 1. Can we consider this student to have completed the period? Or would we need to treat this student as an unofficial withdrawal? </a:t>
            </a:r>
          </a:p>
          <a:p>
            <a:pPr marL="0" indent="0">
              <a:lnSpc>
                <a:spcPct val="100000"/>
              </a:lnSpc>
              <a:spcBef>
                <a:spcPts val="0"/>
              </a:spcBef>
              <a:spcAft>
                <a:spcPts val="0"/>
              </a:spcAft>
              <a:buNone/>
            </a:pPr>
            <a:endParaRPr lang="en-US" altLang="en-US" sz="1200" dirty="0">
              <a:ea typeface="Cambria" panose="02040503050406030204" pitchFamily="18" charset="0"/>
            </a:endParaRPr>
          </a:p>
          <a:p>
            <a:pPr marL="0" indent="0">
              <a:lnSpc>
                <a:spcPct val="100000"/>
              </a:lnSpc>
              <a:spcBef>
                <a:spcPts val="0"/>
              </a:spcBef>
              <a:spcAft>
                <a:spcPts val="0"/>
              </a:spcAft>
              <a:buNone/>
            </a:pPr>
            <a:r>
              <a:rPr lang="en-US" altLang="en-US" sz="2200" b="1" u="sng" dirty="0">
                <a:ea typeface="Cambria" panose="02040503050406030204" pitchFamily="18" charset="0"/>
              </a:rPr>
              <a:t>Answer</a:t>
            </a:r>
            <a:r>
              <a:rPr lang="en-US" altLang="en-US" sz="2200" b="1" dirty="0">
                <a:ea typeface="Cambria" panose="02040503050406030204" pitchFamily="18" charset="0"/>
              </a:rPr>
              <a:t>: </a:t>
            </a:r>
            <a:r>
              <a:rPr lang="en-US" altLang="en-US" sz="2000" dirty="0">
                <a:ea typeface="Cambria" panose="02040503050406030204" pitchFamily="18" charset="0"/>
              </a:rPr>
              <a:t>The answer depends, in part, on whether Module 2 was included in the institution’s determination of the student’s Title IV eligibility for the period. If it was, then the student cannot be treated as a completer and must be treated as a withdrawal. In that case, the school could either use the midpoint of the period as the withdrawal date (resulting in the student earning 50% of their Title IV aid) or rely upon documentation of the student’s last date of academically-related activity to establish the withdrawal date.</a:t>
            </a:r>
          </a:p>
          <a:p>
            <a:pPr marL="0" indent="0">
              <a:lnSpc>
                <a:spcPct val="100000"/>
              </a:lnSpc>
              <a:spcBef>
                <a:spcPts val="0"/>
              </a:spcBef>
              <a:spcAft>
                <a:spcPts val="0"/>
              </a:spcAft>
              <a:buNone/>
            </a:pPr>
            <a:endParaRPr lang="en-US" altLang="en-US" sz="800" dirty="0">
              <a:ea typeface="Cambria" panose="02040503050406030204" pitchFamily="18" charset="0"/>
            </a:endParaRPr>
          </a:p>
          <a:p>
            <a:pPr marL="0" indent="0">
              <a:lnSpc>
                <a:spcPct val="100000"/>
              </a:lnSpc>
              <a:spcBef>
                <a:spcPts val="0"/>
              </a:spcBef>
              <a:spcAft>
                <a:spcPts val="0"/>
              </a:spcAft>
              <a:buNone/>
            </a:pPr>
            <a:r>
              <a:rPr lang="en-US" altLang="en-US" sz="2000" dirty="0">
                <a:ea typeface="Cambria" panose="02040503050406030204" pitchFamily="18" charset="0"/>
              </a:rPr>
              <a:t>If Module 2 was NOT included in the institution’s determination of the student’s Title IV eligibility for the period, and only Module 1 was, then the student would be treated as a completer, not a withdrawal, because they received an “earned F” for Module 1</a:t>
            </a:r>
            <a:r>
              <a:rPr lang="en-US" altLang="en-US" sz="2000">
                <a:ea typeface="Cambria" panose="02040503050406030204" pitchFamily="18" charset="0"/>
              </a:rPr>
              <a:t> and completed all days they were scheduled to attend</a:t>
            </a:r>
            <a:r>
              <a:rPr lang="en-US" altLang="en-US" sz="2000" dirty="0">
                <a:ea typeface="Cambria" panose="02040503050406030204" pitchFamily="18" charset="0"/>
              </a:rPr>
              <a:t>.</a:t>
            </a: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21</a:t>
            </a:fld>
            <a:endParaRPr lang="en-US" dirty="0"/>
          </a:p>
        </p:txBody>
      </p:sp>
    </p:spTree>
    <p:extLst>
      <p:ext uri="{BB962C8B-B14F-4D97-AF65-F5344CB8AC3E}">
        <p14:creationId xmlns:p14="http://schemas.microsoft.com/office/powerpoint/2010/main" val="324519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Withdrawal exemptions </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marL="0" indent="0">
              <a:lnSpc>
                <a:spcPct val="100000"/>
              </a:lnSpc>
              <a:spcBef>
                <a:spcPts val="0"/>
              </a:spcBef>
              <a:spcAft>
                <a:spcPts val="0"/>
              </a:spcAft>
              <a:buNone/>
            </a:pPr>
            <a:r>
              <a:rPr lang="en-US" altLang="en-US" sz="2000" b="1" u="sng">
                <a:latin typeface="Cambria"/>
                <a:ea typeface="Cambria"/>
                <a:cs typeface="Arial"/>
              </a:rPr>
              <a:t>Question</a:t>
            </a:r>
            <a:r>
              <a:rPr lang="en-US" altLang="en-US" sz="2000" b="1">
                <a:latin typeface="Cambria"/>
                <a:ea typeface="Cambria"/>
                <a:cs typeface="Arial"/>
              </a:rPr>
              <a:t>: </a:t>
            </a:r>
            <a:r>
              <a:rPr lang="en-US" sz="2000" b="0" i="0">
                <a:solidFill>
                  <a:srgbClr val="030A13"/>
                </a:solidFill>
                <a:effectLst/>
                <a:latin typeface="Cambria"/>
                <a:ea typeface="Cambria"/>
                <a:cs typeface="Arial"/>
              </a:rPr>
              <a:t>How does an institution establish the denominator for the calculation to determine whether a student has successfully completed at least 49 percent of a payment period or period of enrollment?</a:t>
            </a:r>
            <a:r>
              <a:rPr lang="en-US" sz="2000">
                <a:solidFill>
                  <a:srgbClr val="030A13"/>
                </a:solidFill>
                <a:latin typeface="Cambria"/>
                <a:ea typeface="Cambria"/>
                <a:cs typeface="Arial"/>
              </a:rPr>
              <a:t> </a:t>
            </a:r>
            <a:endParaRPr lang="en-US" altLang="en-US" sz="1400" u="sng">
              <a:solidFill>
                <a:srgbClr val="030A13"/>
              </a:solidFill>
              <a:latin typeface="Helvetica Neue"/>
              <a:ea typeface="Cambria" panose="02040503050406030204" pitchFamily="18" charset="0"/>
            </a:endParaRPr>
          </a:p>
          <a:p>
            <a:pPr marL="0" indent="0">
              <a:buNone/>
            </a:pPr>
            <a:r>
              <a:rPr lang="en-US" altLang="en-US" sz="2000" b="1" u="sng">
                <a:latin typeface="Cambria"/>
                <a:ea typeface="Cambria"/>
                <a:cs typeface="Arial"/>
              </a:rPr>
              <a:t>Answer</a:t>
            </a:r>
            <a:r>
              <a:rPr lang="en-US" altLang="en-US" sz="2000" b="1">
                <a:latin typeface="Cambria"/>
                <a:ea typeface="Cambria"/>
                <a:cs typeface="Arial"/>
              </a:rPr>
              <a:t>: </a:t>
            </a:r>
            <a:endParaRPr lang="en-US" altLang="en-US" sz="2000" b="1">
              <a:ea typeface="Cambria" panose="02040503050406030204" pitchFamily="18" charset="0"/>
            </a:endParaRPr>
          </a:p>
          <a:p>
            <a:pPr marL="0" indent="0" algn="l">
              <a:buNone/>
            </a:pPr>
            <a:r>
              <a:rPr lang="en-US" sz="2000">
                <a:solidFill>
                  <a:srgbClr val="030A13"/>
                </a:solidFill>
                <a:latin typeface="Cambria"/>
                <a:ea typeface="Cambria"/>
                <a:cs typeface="Arial"/>
              </a:rPr>
              <a:t>1. </a:t>
            </a:r>
            <a:r>
              <a:rPr lang="en-US" sz="2000" b="0" i="0">
                <a:solidFill>
                  <a:srgbClr val="030A13"/>
                </a:solidFill>
                <a:effectLst/>
                <a:latin typeface="Cambria"/>
                <a:ea typeface="Cambria"/>
                <a:cs typeface="Arial"/>
              </a:rPr>
              <a:t>Add all the days between the start and end date of the regular term (or all the terms in the period of enrollment);</a:t>
            </a:r>
          </a:p>
          <a:p>
            <a:pPr marL="0" indent="0" algn="l">
              <a:buNone/>
            </a:pPr>
            <a:r>
              <a:rPr lang="en-US" sz="2000" b="0" i="0">
                <a:solidFill>
                  <a:srgbClr val="030A13"/>
                </a:solidFill>
                <a:effectLst/>
                <a:latin typeface="Cambria"/>
                <a:ea typeface="Cambria"/>
                <a:cs typeface="Arial"/>
              </a:rPr>
              <a:t>2. Subtract any scheduled breaks of five consecutive days or more that apply to all students who enroll in the term; and</a:t>
            </a:r>
          </a:p>
          <a:p>
            <a:pPr marL="0" indent="0" algn="l">
              <a:buNone/>
            </a:pPr>
            <a:r>
              <a:rPr lang="en-US" sz="2000" b="0" i="0">
                <a:solidFill>
                  <a:srgbClr val="030A13"/>
                </a:solidFill>
                <a:effectLst/>
                <a:latin typeface="Cambria"/>
                <a:ea typeface="Cambria"/>
                <a:cs typeface="Arial"/>
              </a:rPr>
              <a:t>3. Subtract all days between modules.</a:t>
            </a:r>
          </a:p>
          <a:p>
            <a:pPr marL="0" indent="0">
              <a:buNone/>
            </a:pPr>
            <a:r>
              <a:rPr lang="en-US" sz="2000">
                <a:solidFill>
                  <a:srgbClr val="030A13"/>
                </a:solidFill>
                <a:latin typeface="Cambria"/>
                <a:ea typeface="Cambria"/>
                <a:cs typeface="Arial"/>
              </a:rPr>
              <a:t>* </a:t>
            </a:r>
            <a:r>
              <a:rPr lang="en-US" sz="1400" b="0" i="0">
                <a:solidFill>
                  <a:srgbClr val="030A13"/>
                </a:solidFill>
                <a:effectLst/>
                <a:latin typeface="Cambria"/>
                <a:ea typeface="Cambria"/>
                <a:cs typeface="Arial"/>
              </a:rPr>
              <a:t>The number of days in the term for purposes of the withdrawal exemption will be the same for all students who enrolled in that term. </a:t>
            </a:r>
            <a:r>
              <a:rPr lang="en-US" sz="1400">
                <a:solidFill>
                  <a:srgbClr val="030A13"/>
                </a:solidFill>
                <a:latin typeface="Cambria"/>
                <a:ea typeface="Cambria"/>
                <a:cs typeface="Arial"/>
              </a:rPr>
              <a:t>Unlike the R2T4 calculation itself, the number of days in the denominator of the withdrawal exemption calculation </a:t>
            </a:r>
            <a:r>
              <a:rPr lang="en-US" sz="1400" b="0" i="0">
                <a:solidFill>
                  <a:srgbClr val="030A13"/>
                </a:solidFill>
                <a:effectLst/>
                <a:latin typeface="Cambria"/>
                <a:ea typeface="Cambria"/>
                <a:cs typeface="Arial"/>
              </a:rPr>
              <a:t>does not vary with an individual’s enrollment.</a:t>
            </a:r>
          </a:p>
          <a:p>
            <a:pPr marL="0" indent="0">
              <a:buNone/>
            </a:pPr>
            <a:r>
              <a:rPr lang="en-US" sz="2000">
                <a:solidFill>
                  <a:srgbClr val="030A13"/>
                </a:solidFill>
                <a:ea typeface="Cambria" panose="02040503050406030204" pitchFamily="18" charset="0"/>
              </a:rPr>
              <a:t>(WI-Q3)</a:t>
            </a:r>
            <a:endParaRPr lang="en-US" sz="2000" b="0" i="0">
              <a:solidFill>
                <a:srgbClr val="030A13"/>
              </a:solidFill>
              <a:effectLst/>
              <a:ea typeface="Cambria" panose="02040503050406030204" pitchFamily="18" charset="0"/>
            </a:endParaRPr>
          </a:p>
          <a:p>
            <a:pPr marL="0" marR="0" indent="0">
              <a:lnSpc>
                <a:spcPct val="100000"/>
              </a:lnSpc>
              <a:spcBef>
                <a:spcPts val="0"/>
              </a:spcBef>
              <a:spcAft>
                <a:spcPts val="0"/>
              </a:spcAft>
              <a:buNone/>
            </a:pPr>
            <a:endParaRPr lang="en-US" altLang="en-US" sz="1600" dirty="0">
              <a:ea typeface="Cambria" panose="02040503050406030204" pitchFamily="18" charset="0"/>
            </a:endParaRP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22</a:t>
            </a:fld>
            <a:endParaRPr lang="en-US" dirty="0"/>
          </a:p>
        </p:txBody>
      </p:sp>
      <p:pic>
        <p:nvPicPr>
          <p:cNvPr id="6" name="Graphic 5">
            <a:extLst>
              <a:ext uri="{FF2B5EF4-FFF2-40B4-BE49-F238E27FC236}">
                <a16:creationId xmlns:a16="http://schemas.microsoft.com/office/drawing/2014/main" id="{0AD20770-3E27-4280-920D-B452E0EBF1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10850" y="681977"/>
            <a:ext cx="955205" cy="955205"/>
          </a:xfrm>
          <a:prstGeom prst="rect">
            <a:avLst/>
          </a:prstGeom>
        </p:spPr>
      </p:pic>
    </p:spTree>
    <p:extLst>
      <p:ext uri="{BB962C8B-B14F-4D97-AF65-F5344CB8AC3E}">
        <p14:creationId xmlns:p14="http://schemas.microsoft.com/office/powerpoint/2010/main" val="3108576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Withdrawal exemptions </a:t>
            </a: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23</a:t>
            </a:fld>
            <a:endParaRPr lang="en-US" dirty="0"/>
          </a:p>
        </p:txBody>
      </p:sp>
      <p:graphicFrame>
        <p:nvGraphicFramePr>
          <p:cNvPr id="4" name="Table 5">
            <a:extLst>
              <a:ext uri="{FF2B5EF4-FFF2-40B4-BE49-F238E27FC236}">
                <a16:creationId xmlns:a16="http://schemas.microsoft.com/office/drawing/2014/main" id="{B461D0CF-CAE3-4771-AC73-46E7F8DB3A70}"/>
              </a:ext>
            </a:extLst>
          </p:cNvPr>
          <p:cNvGraphicFramePr>
            <a:graphicFrameLocks noGrp="1"/>
          </p:cNvGraphicFramePr>
          <p:nvPr>
            <p:extLst>
              <p:ext uri="{D42A27DB-BD31-4B8C-83A1-F6EECF244321}">
                <p14:modId xmlns:p14="http://schemas.microsoft.com/office/powerpoint/2010/main" val="3378870499"/>
              </p:ext>
            </p:extLst>
          </p:nvPr>
        </p:nvGraphicFramePr>
        <p:xfrm>
          <a:off x="872554" y="1801081"/>
          <a:ext cx="10319320" cy="3293690"/>
        </p:xfrm>
        <a:graphic>
          <a:graphicData uri="http://schemas.openxmlformats.org/drawingml/2006/table">
            <a:tbl>
              <a:tblPr firstRow="1" bandRow="1">
                <a:tableStyleId>{5C22544A-7EE6-4342-B048-85BDC9FD1C3A}</a:tableStyleId>
              </a:tblPr>
              <a:tblGrid>
                <a:gridCol w="1403921">
                  <a:extLst>
                    <a:ext uri="{9D8B030D-6E8A-4147-A177-3AD203B41FA5}">
                      <a16:colId xmlns:a16="http://schemas.microsoft.com/office/drawing/2014/main" val="2881805418"/>
                    </a:ext>
                  </a:extLst>
                </a:gridCol>
                <a:gridCol w="1276350">
                  <a:extLst>
                    <a:ext uri="{9D8B030D-6E8A-4147-A177-3AD203B41FA5}">
                      <a16:colId xmlns:a16="http://schemas.microsoft.com/office/drawing/2014/main" val="2360993775"/>
                    </a:ext>
                  </a:extLst>
                </a:gridCol>
                <a:gridCol w="1038225">
                  <a:extLst>
                    <a:ext uri="{9D8B030D-6E8A-4147-A177-3AD203B41FA5}">
                      <a16:colId xmlns:a16="http://schemas.microsoft.com/office/drawing/2014/main" val="2650757250"/>
                    </a:ext>
                  </a:extLst>
                </a:gridCol>
                <a:gridCol w="1190625">
                  <a:extLst>
                    <a:ext uri="{9D8B030D-6E8A-4147-A177-3AD203B41FA5}">
                      <a16:colId xmlns:a16="http://schemas.microsoft.com/office/drawing/2014/main" val="332514834"/>
                    </a:ext>
                  </a:extLst>
                </a:gridCol>
                <a:gridCol w="5410199">
                  <a:extLst>
                    <a:ext uri="{9D8B030D-6E8A-4147-A177-3AD203B41FA5}">
                      <a16:colId xmlns:a16="http://schemas.microsoft.com/office/drawing/2014/main" val="4222640488"/>
                    </a:ext>
                  </a:extLst>
                </a:gridCol>
              </a:tblGrid>
              <a:tr h="560871">
                <a:tc gridSpan="3">
                  <a:txBody>
                    <a:bodyPr/>
                    <a:lstStyle/>
                    <a:p>
                      <a:pPr algn="ctr"/>
                      <a:r>
                        <a:rPr lang="en-US" dirty="0"/>
                        <a:t>Module A (55 Days) </a:t>
                      </a:r>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a:t>Break</a:t>
                      </a:r>
                    </a:p>
                  </a:txBody>
                  <a:tcPr/>
                </a:tc>
                <a:tc>
                  <a:txBody>
                    <a:bodyPr/>
                    <a:lstStyle/>
                    <a:p>
                      <a:pPr algn="ctr"/>
                      <a:r>
                        <a:rPr lang="en-US" dirty="0"/>
                        <a:t>Module B (50 Days)</a:t>
                      </a:r>
                    </a:p>
                  </a:txBody>
                  <a:tcPr/>
                </a:tc>
                <a:extLst>
                  <a:ext uri="{0D108BD9-81ED-4DB2-BD59-A6C34878D82A}">
                    <a16:rowId xmlns:a16="http://schemas.microsoft.com/office/drawing/2014/main" val="457166666"/>
                  </a:ext>
                </a:extLst>
              </a:tr>
              <a:tr h="1257548">
                <a:tc>
                  <a:txBody>
                    <a:bodyPr/>
                    <a:lstStyle/>
                    <a:p>
                      <a:pPr algn="ctr"/>
                      <a:r>
                        <a:rPr lang="en-US" dirty="0"/>
                        <a:t>30 Days</a:t>
                      </a:r>
                    </a:p>
                  </a:txBody>
                  <a:tcPr/>
                </a:tc>
                <a:tc>
                  <a:txBody>
                    <a:bodyPr/>
                    <a:lstStyle/>
                    <a:p>
                      <a:pPr algn="ctr"/>
                      <a:r>
                        <a:rPr lang="en-US" dirty="0"/>
                        <a:t>5-Day Scheduled Break</a:t>
                      </a:r>
                    </a:p>
                  </a:txBody>
                  <a:tcPr/>
                </a:tc>
                <a:tc>
                  <a:txBody>
                    <a:bodyPr/>
                    <a:lstStyle/>
                    <a:p>
                      <a:pPr algn="ctr"/>
                      <a:r>
                        <a:rPr lang="en-US" dirty="0"/>
                        <a:t>20 Days</a:t>
                      </a:r>
                    </a:p>
                  </a:txBody>
                  <a:tcPr/>
                </a:tc>
                <a:tc>
                  <a:txBody>
                    <a:bodyPr/>
                    <a:lstStyle/>
                    <a:p>
                      <a:pPr algn="ctr"/>
                      <a:r>
                        <a:rPr lang="en-US" dirty="0"/>
                        <a:t>3 Days</a:t>
                      </a:r>
                    </a:p>
                    <a:p>
                      <a:pPr algn="ctr"/>
                      <a:r>
                        <a:rPr lang="en-US" dirty="0"/>
                        <a:t>Between </a:t>
                      </a:r>
                    </a:p>
                    <a:p>
                      <a:pPr algn="ctr"/>
                      <a:r>
                        <a:rPr lang="en-US" dirty="0"/>
                        <a:t>Modules</a:t>
                      </a:r>
                    </a:p>
                  </a:txBody>
                  <a:tcPr/>
                </a:tc>
                <a:tc>
                  <a:txBody>
                    <a:bodyPr/>
                    <a:lstStyle/>
                    <a:p>
                      <a:pPr algn="ctr"/>
                      <a:r>
                        <a:rPr lang="en-US" dirty="0"/>
                        <a:t>50 Days </a:t>
                      </a:r>
                    </a:p>
                  </a:txBody>
                  <a:tcPr/>
                </a:tc>
                <a:extLst>
                  <a:ext uri="{0D108BD9-81ED-4DB2-BD59-A6C34878D82A}">
                    <a16:rowId xmlns:a16="http://schemas.microsoft.com/office/drawing/2014/main" val="3327864751"/>
                  </a:ext>
                </a:extLst>
              </a:tr>
              <a:tr h="560871">
                <a:tc gridSpan="5">
                  <a:txBody>
                    <a:bodyPr/>
                    <a:lstStyle/>
                    <a:p>
                      <a:pPr algn="ctr"/>
                      <a:r>
                        <a:rPr lang="en-US" dirty="0"/>
                        <a:t>Denominator for Withdrawal Exemption Calculation: </a:t>
                      </a:r>
                      <a:r>
                        <a:rPr lang="en-US" b="1" dirty="0"/>
                        <a:t>100 Days</a:t>
                      </a:r>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844943289"/>
                  </a:ext>
                </a:extLst>
              </a:tr>
              <a:tr h="824196">
                <a:tc gridSpan="5">
                  <a:txBody>
                    <a:bodyPr/>
                    <a:lstStyle/>
                    <a:p>
                      <a:pPr algn="ctr"/>
                      <a:r>
                        <a:rPr lang="en-US" dirty="0"/>
                        <a:t>50 days in Module A (excluding 5-day scheduled break)</a:t>
                      </a:r>
                    </a:p>
                    <a:p>
                      <a:pPr algn="ctr"/>
                      <a:r>
                        <a:rPr lang="en-US" dirty="0"/>
                        <a:t>+ 50 days in Module B (excluding 3 days between Modules A and B)</a:t>
                      </a:r>
                    </a:p>
                    <a:p>
                      <a:pPr marL="0" indent="0" algn="ctr">
                        <a:buFontTx/>
                        <a:buNone/>
                      </a:pPr>
                      <a:r>
                        <a:rPr lang="en-US" dirty="0"/>
                        <a:t>= 100 days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6142690"/>
                  </a:ext>
                </a:extLst>
              </a:tr>
            </a:tbl>
          </a:graphicData>
        </a:graphic>
      </p:graphicFrame>
    </p:spTree>
    <p:extLst>
      <p:ext uri="{BB962C8B-B14F-4D97-AF65-F5344CB8AC3E}">
        <p14:creationId xmlns:p14="http://schemas.microsoft.com/office/powerpoint/2010/main" val="3493447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Withdrawal exemptions </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0000"/>
              </a:lnSpc>
              <a:spcBef>
                <a:spcPts val="0"/>
              </a:spcBef>
              <a:spcAft>
                <a:spcPts val="0"/>
              </a:spcAft>
              <a:buNone/>
            </a:pPr>
            <a:r>
              <a:rPr lang="en-US" altLang="en-US" sz="2000" b="1" u="sng" dirty="0">
                <a:ea typeface="Cambria" panose="02040503050406030204" pitchFamily="18" charset="0"/>
              </a:rPr>
              <a:t>Question</a:t>
            </a:r>
            <a:r>
              <a:rPr lang="en-US" altLang="en-US" sz="2000" b="1" dirty="0">
                <a:ea typeface="Cambria" panose="02040503050406030204" pitchFamily="18" charset="0"/>
              </a:rPr>
              <a:t>: </a:t>
            </a:r>
            <a:r>
              <a:rPr lang="en-US" sz="2000" b="0" i="0" dirty="0">
                <a:solidFill>
                  <a:srgbClr val="030A13"/>
                </a:solidFill>
                <a:effectLst/>
                <a:ea typeface="Cambria" panose="02040503050406030204" pitchFamily="18" charset="0"/>
              </a:rPr>
              <a:t>Can you provide an example of how to </a:t>
            </a:r>
            <a:r>
              <a:rPr lang="en-US" sz="1800">
                <a:effectLst/>
                <a:ea typeface="Cambria" panose="02040503050406030204" pitchFamily="18" charset="0"/>
              </a:rPr>
              <a:t>calculate the 49% withdrawal exemption</a:t>
            </a:r>
          </a:p>
          <a:p>
            <a:pPr marL="0" marR="0" indent="0">
              <a:lnSpc>
                <a:spcPct val="100000"/>
              </a:lnSpc>
              <a:spcBef>
                <a:spcPts val="0"/>
              </a:spcBef>
              <a:spcAft>
                <a:spcPts val="0"/>
              </a:spcAft>
              <a:buNone/>
            </a:pPr>
            <a:r>
              <a:rPr lang="en-US" sz="2000" b="0" i="0">
                <a:effectLst/>
                <a:ea typeface="Cambria" panose="02040503050406030204" pitchFamily="18" charset="0"/>
              </a:rPr>
              <a:t>to determine whether a student has successfully completed at least 49 percent of a payment period or period of enrollment? </a:t>
            </a:r>
          </a:p>
          <a:p>
            <a:pPr marL="0" marR="0" indent="0">
              <a:lnSpc>
                <a:spcPct val="100000"/>
              </a:lnSpc>
              <a:spcBef>
                <a:spcPts val="0"/>
              </a:spcBef>
              <a:spcAft>
                <a:spcPts val="0"/>
              </a:spcAft>
              <a:buNone/>
            </a:pPr>
            <a:endParaRPr lang="en-US" altLang="en-US" sz="1400" u="sng" dirty="0">
              <a:solidFill>
                <a:srgbClr val="030A13"/>
              </a:solidFill>
              <a:latin typeface="Helvetica Neue"/>
              <a:ea typeface="Cambria" panose="02040503050406030204" pitchFamily="18" charset="0"/>
            </a:endParaRPr>
          </a:p>
          <a:p>
            <a:pPr marL="0" indent="0" algn="l">
              <a:buNone/>
            </a:pPr>
            <a:r>
              <a:rPr lang="en-US" altLang="en-US" sz="2000" b="1" u="sng" dirty="0">
                <a:ea typeface="Cambria" panose="02040503050406030204" pitchFamily="18" charset="0"/>
              </a:rPr>
              <a:t>Answer</a:t>
            </a:r>
            <a:r>
              <a:rPr lang="en-US" altLang="en-US" sz="2000" b="1" dirty="0">
                <a:ea typeface="Cambria" panose="02040503050406030204" pitchFamily="18" charset="0"/>
              </a:rPr>
              <a:t>: </a:t>
            </a:r>
          </a:p>
          <a:p>
            <a:pPr marL="0" marR="0" indent="0">
              <a:lnSpc>
                <a:spcPct val="100000"/>
              </a:lnSpc>
              <a:spcBef>
                <a:spcPts val="0"/>
              </a:spcBef>
              <a:spcAft>
                <a:spcPts val="0"/>
              </a:spcAft>
              <a:buNone/>
            </a:pPr>
            <a:endParaRPr lang="en-US" altLang="en-US" sz="1600" dirty="0">
              <a:ea typeface="Cambria" panose="02040503050406030204" pitchFamily="18" charset="0"/>
            </a:endParaRP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24</a:t>
            </a:fld>
            <a:endParaRPr lang="en-US" dirty="0"/>
          </a:p>
        </p:txBody>
      </p:sp>
      <p:graphicFrame>
        <p:nvGraphicFramePr>
          <p:cNvPr id="7" name="Table 6">
            <a:extLst>
              <a:ext uri="{FF2B5EF4-FFF2-40B4-BE49-F238E27FC236}">
                <a16:creationId xmlns:a16="http://schemas.microsoft.com/office/drawing/2014/main" id="{D1869028-4EA5-4CED-925C-084C65A95A25}"/>
              </a:ext>
            </a:extLst>
          </p:cNvPr>
          <p:cNvGraphicFramePr>
            <a:graphicFrameLocks noGrp="1"/>
          </p:cNvGraphicFramePr>
          <p:nvPr>
            <p:extLst>
              <p:ext uri="{D42A27DB-BD31-4B8C-83A1-F6EECF244321}">
                <p14:modId xmlns:p14="http://schemas.microsoft.com/office/powerpoint/2010/main" val="3884917656"/>
              </p:ext>
            </p:extLst>
          </p:nvPr>
        </p:nvGraphicFramePr>
        <p:xfrm>
          <a:off x="1001977" y="3232208"/>
          <a:ext cx="10024533" cy="3264988"/>
        </p:xfrm>
        <a:graphic>
          <a:graphicData uri="http://schemas.openxmlformats.org/drawingml/2006/table">
            <a:tbl>
              <a:tblPr firstRow="1" bandRow="1">
                <a:tableStyleId>{5C22544A-7EE6-4342-B048-85BDC9FD1C3A}</a:tableStyleId>
              </a:tblPr>
              <a:tblGrid>
                <a:gridCol w="10024533">
                  <a:extLst>
                    <a:ext uri="{9D8B030D-6E8A-4147-A177-3AD203B41FA5}">
                      <a16:colId xmlns:a16="http://schemas.microsoft.com/office/drawing/2014/main" val="3704578554"/>
                    </a:ext>
                  </a:extLst>
                </a:gridCol>
              </a:tblGrid>
              <a:tr h="399868">
                <a:tc>
                  <a: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r>
                        <a:rPr lang="en-US" sz="2000" dirty="0">
                          <a:solidFill>
                            <a:schemeClr val="bg2"/>
                          </a:solidFill>
                          <a:latin typeface="+mn-lt"/>
                          <a:ea typeface="Cambria" panose="02040503050406030204" pitchFamily="18" charset="0"/>
                        </a:rPr>
                        <a:t>One module that includes 49% or more of the days in the payment period </a:t>
                      </a:r>
                      <a:endParaRPr lang="en-US" sz="2000" dirty="0">
                        <a:latin typeface="+mn-lt"/>
                      </a:endParaRPr>
                    </a:p>
                  </a:txBody>
                  <a:tcPr/>
                </a:tc>
                <a:extLst>
                  <a:ext uri="{0D108BD9-81ED-4DB2-BD59-A6C34878D82A}">
                    <a16:rowId xmlns:a16="http://schemas.microsoft.com/office/drawing/2014/main" val="1587247124"/>
                  </a:ext>
                </a:extLst>
              </a:tr>
              <a:tr h="2435349">
                <a:tc>
                  <a:txBody>
                    <a:bodyPr/>
                    <a:lstStyle/>
                    <a:p>
                      <a:pPr marL="285750" indent="-285750">
                        <a:buFont typeface="Arial" panose="020B0604020202020204" pitchFamily="34" charset="0"/>
                        <a:buChar char="•"/>
                      </a:pPr>
                      <a:r>
                        <a:rPr lang="en-US" sz="1800" dirty="0">
                          <a:latin typeface="+mj-lt"/>
                        </a:rPr>
                        <a:t>Student enrolls in 6 credit hours of semester-long coursework, 3 credit hours in Module 1, and 3 credit hours in Module 2</a:t>
                      </a:r>
                    </a:p>
                    <a:p>
                      <a:pPr marL="285750" indent="-285750">
                        <a:buFont typeface="Arial" panose="020B0604020202020204" pitchFamily="34" charset="0"/>
                        <a:buChar char="•"/>
                      </a:pPr>
                      <a:r>
                        <a:rPr lang="en-US" sz="1800" dirty="0">
                          <a:latin typeface="+mj-lt"/>
                        </a:rPr>
                        <a:t>Overall semester consists of 105 days (excluding any</a:t>
                      </a:r>
                      <a:r>
                        <a:rPr lang="en-US" sz="1800" dirty="0">
                          <a:solidFill>
                            <a:schemeClr val="tx1"/>
                          </a:solidFill>
                          <a:latin typeface="+mj-lt"/>
                        </a:rPr>
                        <a:t> </a:t>
                      </a:r>
                      <a:r>
                        <a:rPr lang="en-US" sz="1800" dirty="0">
                          <a:solidFill>
                            <a:schemeClr val="tx1"/>
                          </a:solidFill>
                          <a:latin typeface="+mj-lt"/>
                          <a:ea typeface="Cambria" panose="02040503050406030204" pitchFamily="18" charset="0"/>
                        </a:rPr>
                        <a:t>scheduled breaks of five or more consecutive days and all days between modules) and Module 1 consists of </a:t>
                      </a:r>
                      <a:r>
                        <a:rPr lang="en-US" sz="1800" i="1" u="sng" dirty="0">
                          <a:solidFill>
                            <a:schemeClr val="tx1"/>
                          </a:solidFill>
                          <a:latin typeface="+mj-lt"/>
                          <a:ea typeface="Cambria" panose="02040503050406030204" pitchFamily="18" charset="0"/>
                        </a:rPr>
                        <a:t>52 days</a:t>
                      </a:r>
                    </a:p>
                    <a:p>
                      <a:pPr marL="285750" indent="-285750">
                        <a:buFont typeface="Arial" panose="020B0604020202020204" pitchFamily="34" charset="0"/>
                        <a:buChar char="•"/>
                      </a:pPr>
                      <a:r>
                        <a:rPr lang="en-US" sz="1800" dirty="0">
                          <a:solidFill>
                            <a:schemeClr val="tx1"/>
                          </a:solidFill>
                          <a:latin typeface="+mj-lt"/>
                          <a:ea typeface="Cambria" panose="02040503050406030204" pitchFamily="18" charset="0"/>
                        </a:rPr>
                        <a:t>After earning a “B” in Module 1, the student begins attendance in Module 2 and then withdraws from the entire semester – is R2T4 required?</a:t>
                      </a:r>
                    </a:p>
                    <a:p>
                      <a:pPr marL="285750" indent="-285750">
                        <a:buFont typeface="Arial" panose="020B0604020202020204" pitchFamily="34" charset="0"/>
                        <a:buChar char="•"/>
                      </a:pPr>
                      <a:r>
                        <a:rPr lang="en-US" sz="1800" dirty="0">
                          <a:solidFill>
                            <a:schemeClr val="tx1"/>
                          </a:solidFill>
                          <a:latin typeface="+mj-lt"/>
                          <a:ea typeface="Cambria" panose="02040503050406030204" pitchFamily="18" charset="0"/>
                        </a:rPr>
                        <a:t>52 divided by 105 equals 49.5%.  Since the student successfully completed a module that includes 49% or more of the number of days in the overall payment period, </a:t>
                      </a:r>
                      <a:r>
                        <a:rPr lang="en-US" sz="1800" i="1" dirty="0">
                          <a:solidFill>
                            <a:srgbClr val="FF0000"/>
                          </a:solidFill>
                          <a:latin typeface="+mj-lt"/>
                        </a:rPr>
                        <a:t>R2T4 is not required </a:t>
                      </a:r>
                    </a:p>
                    <a:p>
                      <a:endParaRPr lang="en-US" sz="2000" dirty="0"/>
                    </a:p>
                  </a:txBody>
                  <a:tcPr/>
                </a:tc>
                <a:extLst>
                  <a:ext uri="{0D108BD9-81ED-4DB2-BD59-A6C34878D82A}">
                    <a16:rowId xmlns:a16="http://schemas.microsoft.com/office/drawing/2014/main" val="3607751544"/>
                  </a:ext>
                </a:extLst>
              </a:tr>
            </a:tbl>
          </a:graphicData>
        </a:graphic>
      </p:graphicFrame>
    </p:spTree>
    <p:extLst>
      <p:ext uri="{BB962C8B-B14F-4D97-AF65-F5344CB8AC3E}">
        <p14:creationId xmlns:p14="http://schemas.microsoft.com/office/powerpoint/2010/main" val="149432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a:latin typeface="Oswald"/>
                <a:cs typeface="Arial" panose="020B0604020202020204" pitchFamily="34" charset="0"/>
              </a:rPr>
              <a:t>Withdrawal exemptions </a:t>
            </a: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25</a:t>
            </a:fld>
            <a:endParaRPr lang="en-US"/>
          </a:p>
        </p:txBody>
      </p:sp>
      <p:graphicFrame>
        <p:nvGraphicFramePr>
          <p:cNvPr id="2" name="Table 2">
            <a:extLst>
              <a:ext uri="{FF2B5EF4-FFF2-40B4-BE49-F238E27FC236}">
                <a16:creationId xmlns:a16="http://schemas.microsoft.com/office/drawing/2014/main" id="{2217C230-1CFE-4880-9099-D356AD914705}"/>
              </a:ext>
            </a:extLst>
          </p:cNvPr>
          <p:cNvGraphicFramePr>
            <a:graphicFrameLocks noGrp="1"/>
          </p:cNvGraphicFramePr>
          <p:nvPr>
            <p:extLst>
              <p:ext uri="{D42A27DB-BD31-4B8C-83A1-F6EECF244321}">
                <p14:modId xmlns:p14="http://schemas.microsoft.com/office/powerpoint/2010/main" val="204937850"/>
              </p:ext>
            </p:extLst>
          </p:nvPr>
        </p:nvGraphicFramePr>
        <p:xfrm>
          <a:off x="875385" y="1450197"/>
          <a:ext cx="10647748" cy="3657600"/>
        </p:xfrm>
        <a:graphic>
          <a:graphicData uri="http://schemas.openxmlformats.org/drawingml/2006/table">
            <a:tbl>
              <a:tblPr firstRow="1" bandRow="1">
                <a:tableStyleId>{5C22544A-7EE6-4342-B048-85BDC9FD1C3A}</a:tableStyleId>
              </a:tblPr>
              <a:tblGrid>
                <a:gridCol w="5323874">
                  <a:extLst>
                    <a:ext uri="{9D8B030D-6E8A-4147-A177-3AD203B41FA5}">
                      <a16:colId xmlns:a16="http://schemas.microsoft.com/office/drawing/2014/main" val="824884911"/>
                    </a:ext>
                  </a:extLst>
                </a:gridCol>
                <a:gridCol w="5323874">
                  <a:extLst>
                    <a:ext uri="{9D8B030D-6E8A-4147-A177-3AD203B41FA5}">
                      <a16:colId xmlns:a16="http://schemas.microsoft.com/office/drawing/2014/main" val="461700826"/>
                    </a:ext>
                  </a:extLst>
                </a:gridCol>
              </a:tblGrid>
              <a:tr h="299059">
                <a:tc gridSpan="2">
                  <a:txBody>
                    <a:bodyPr/>
                    <a:lstStyle/>
                    <a:p>
                      <a:r>
                        <a:rPr lang="en-US"/>
                        <a:t>Courses </a:t>
                      </a:r>
                    </a:p>
                  </a:txBody>
                  <a:tcPr/>
                </a:tc>
                <a:tc hMerge="1">
                  <a:txBody>
                    <a:bodyPr/>
                    <a:lstStyle/>
                    <a:p>
                      <a:endParaRPr lang="en-US"/>
                    </a:p>
                  </a:txBody>
                  <a:tcPr/>
                </a:tc>
                <a:extLst>
                  <a:ext uri="{0D108BD9-81ED-4DB2-BD59-A6C34878D82A}">
                    <a16:rowId xmlns:a16="http://schemas.microsoft.com/office/drawing/2014/main" val="2314743962"/>
                  </a:ext>
                </a:extLst>
              </a:tr>
              <a:tr h="299059">
                <a:tc>
                  <a:txBody>
                    <a:bodyPr/>
                    <a:lstStyle/>
                    <a:p>
                      <a:r>
                        <a:rPr lang="en-US" dirty="0"/>
                        <a:t>Module 1</a:t>
                      </a:r>
                    </a:p>
                  </a:txBody>
                  <a:tcPr/>
                </a:tc>
                <a:tc>
                  <a:txBody>
                    <a:bodyPr/>
                    <a:lstStyle/>
                    <a:p>
                      <a:endParaRPr lang="en-US"/>
                    </a:p>
                  </a:txBody>
                  <a:tcPr/>
                </a:tc>
                <a:extLst>
                  <a:ext uri="{0D108BD9-81ED-4DB2-BD59-A6C34878D82A}">
                    <a16:rowId xmlns:a16="http://schemas.microsoft.com/office/drawing/2014/main" val="3584678180"/>
                  </a:ext>
                </a:extLst>
              </a:tr>
              <a:tr h="299059">
                <a:tc>
                  <a:txBody>
                    <a:bodyPr/>
                    <a:lstStyle/>
                    <a:p>
                      <a:r>
                        <a:rPr lang="en-US"/>
                        <a:t>52 days (no scheduled breaks)</a:t>
                      </a:r>
                    </a:p>
                  </a:txBody>
                  <a:tcPr>
                    <a:solidFill>
                      <a:srgbClr val="00B050"/>
                    </a:solidFill>
                  </a:tcPr>
                </a:tc>
                <a:tc>
                  <a:txBody>
                    <a:bodyPr/>
                    <a:lstStyle/>
                    <a:p>
                      <a:endParaRPr lang="en-US" dirty="0"/>
                    </a:p>
                  </a:txBody>
                  <a:tcPr/>
                </a:tc>
                <a:extLst>
                  <a:ext uri="{0D108BD9-81ED-4DB2-BD59-A6C34878D82A}">
                    <a16:rowId xmlns:a16="http://schemas.microsoft.com/office/drawing/2014/main" val="696073215"/>
                  </a:ext>
                </a:extLst>
              </a:tr>
              <a:tr h="299059">
                <a:tc>
                  <a:txBody>
                    <a:bodyPr/>
                    <a:lstStyle/>
                    <a:p>
                      <a:endParaRPr lang="en-US" dirty="0"/>
                    </a:p>
                  </a:txBody>
                  <a:tcPr/>
                </a:tc>
                <a:tc>
                  <a:txBody>
                    <a:bodyPr/>
                    <a:lstStyle/>
                    <a:p>
                      <a:r>
                        <a:rPr lang="en-US" dirty="0"/>
                        <a:t>Module 2</a:t>
                      </a:r>
                    </a:p>
                  </a:txBody>
                  <a:tcPr/>
                </a:tc>
                <a:extLst>
                  <a:ext uri="{0D108BD9-81ED-4DB2-BD59-A6C34878D82A}">
                    <a16:rowId xmlns:a16="http://schemas.microsoft.com/office/drawing/2014/main" val="3444449112"/>
                  </a:ext>
                </a:extLst>
              </a:tr>
              <a:tr h="299059">
                <a:tc>
                  <a:txBody>
                    <a:bodyPr/>
                    <a:lstStyle/>
                    <a:p>
                      <a:endParaRPr lang="en-US" dirty="0"/>
                    </a:p>
                  </a:txBody>
                  <a:tcPr/>
                </a:tc>
                <a:tc>
                  <a:txBody>
                    <a:bodyPr/>
                    <a:lstStyle/>
                    <a:p>
                      <a:r>
                        <a:rPr lang="en-US" dirty="0"/>
                        <a:t>53 days (no scheduled breaks)</a:t>
                      </a:r>
                    </a:p>
                  </a:txBody>
                  <a:tcPr>
                    <a:solidFill>
                      <a:srgbClr val="00B050"/>
                    </a:solidFill>
                  </a:tcPr>
                </a:tc>
                <a:extLst>
                  <a:ext uri="{0D108BD9-81ED-4DB2-BD59-A6C34878D82A}">
                    <a16:rowId xmlns:a16="http://schemas.microsoft.com/office/drawing/2014/main" val="2699603383"/>
                  </a:ext>
                </a:extLst>
              </a:tr>
              <a:tr h="299059">
                <a:tc>
                  <a:txBody>
                    <a:bodyPr/>
                    <a:lstStyle/>
                    <a:p>
                      <a:r>
                        <a:rPr lang="en-US" dirty="0"/>
                        <a:t>Semester Length Course 1 </a:t>
                      </a:r>
                    </a:p>
                  </a:txBody>
                  <a:tcPr/>
                </a:tc>
                <a:tc>
                  <a:txBody>
                    <a:bodyPr/>
                    <a:lstStyle/>
                    <a:p>
                      <a:endParaRPr lang="en-US" dirty="0"/>
                    </a:p>
                  </a:txBody>
                  <a:tcPr/>
                </a:tc>
                <a:extLst>
                  <a:ext uri="{0D108BD9-81ED-4DB2-BD59-A6C34878D82A}">
                    <a16:rowId xmlns:a16="http://schemas.microsoft.com/office/drawing/2014/main" val="1727357439"/>
                  </a:ext>
                </a:extLst>
              </a:tr>
              <a:tr h="303270">
                <a:tc gridSpan="2">
                  <a:txBody>
                    <a:bodyPr/>
                    <a:lstStyle/>
                    <a:p>
                      <a:r>
                        <a:rPr lang="en-US" dirty="0"/>
                        <a:t>105 days (no scheduled breaks)</a:t>
                      </a:r>
                    </a:p>
                  </a:txBody>
                  <a:tcPr>
                    <a:solidFill>
                      <a:srgbClr val="00B050"/>
                    </a:solidFill>
                  </a:tcPr>
                </a:tc>
                <a:tc hMerge="1">
                  <a:txBody>
                    <a:bodyPr/>
                    <a:lstStyle/>
                    <a:p>
                      <a:endParaRPr lang="en-US"/>
                    </a:p>
                  </a:txBody>
                  <a:tcPr/>
                </a:tc>
                <a:extLst>
                  <a:ext uri="{0D108BD9-81ED-4DB2-BD59-A6C34878D82A}">
                    <a16:rowId xmlns:a16="http://schemas.microsoft.com/office/drawing/2014/main" val="4183275922"/>
                  </a:ext>
                </a:extLst>
              </a:tr>
              <a:tr h="299059">
                <a:tc>
                  <a:txBody>
                    <a:bodyPr/>
                    <a:lstStyle/>
                    <a:p>
                      <a:r>
                        <a:rPr lang="en-US" dirty="0"/>
                        <a:t>Semester Length Course 2</a:t>
                      </a:r>
                    </a:p>
                  </a:txBody>
                  <a:tcPr/>
                </a:tc>
                <a:tc>
                  <a:txBody>
                    <a:bodyPr/>
                    <a:lstStyle/>
                    <a:p>
                      <a:endParaRPr lang="en-US" dirty="0"/>
                    </a:p>
                  </a:txBody>
                  <a:tcPr/>
                </a:tc>
                <a:extLst>
                  <a:ext uri="{0D108BD9-81ED-4DB2-BD59-A6C34878D82A}">
                    <a16:rowId xmlns:a16="http://schemas.microsoft.com/office/drawing/2014/main" val="188370220"/>
                  </a:ext>
                </a:extLst>
              </a:tr>
              <a:tr h="299059">
                <a:tc gridSpan="2">
                  <a:txBody>
                    <a:bodyPr/>
                    <a:lstStyle/>
                    <a:p>
                      <a:r>
                        <a:rPr lang="en-US" dirty="0"/>
                        <a:t>105 days (no scheduled breaks)</a:t>
                      </a:r>
                    </a:p>
                  </a:txBody>
                  <a:tcPr>
                    <a:solidFill>
                      <a:srgbClr val="00B050"/>
                    </a:solidFill>
                  </a:tcPr>
                </a:tc>
                <a:tc hMerge="1">
                  <a:txBody>
                    <a:bodyPr/>
                    <a:lstStyle/>
                    <a:p>
                      <a:endParaRPr lang="en-US"/>
                    </a:p>
                  </a:txBody>
                  <a:tcPr/>
                </a:tc>
                <a:extLst>
                  <a:ext uri="{0D108BD9-81ED-4DB2-BD59-A6C34878D82A}">
                    <a16:rowId xmlns:a16="http://schemas.microsoft.com/office/drawing/2014/main" val="3991367330"/>
                  </a:ext>
                </a:extLst>
              </a:tr>
              <a:tr h="299059">
                <a:tc gridSpan="2">
                  <a:txBody>
                    <a:bodyPr/>
                    <a:lstStyle/>
                    <a:p>
                      <a:pPr algn="ctr"/>
                      <a:r>
                        <a:rPr lang="en-US">
                          <a:solidFill>
                            <a:srgbClr val="FF0000"/>
                          </a:solidFill>
                        </a:rPr>
                        <a:t>Denominator for Withdrawal Exemption Calculation: </a:t>
                      </a:r>
                      <a:r>
                        <a:rPr lang="en-US"/>
                        <a:t>Payment Period 105 days</a:t>
                      </a:r>
                    </a:p>
                  </a:txBody>
                  <a:tcPr/>
                </a:tc>
                <a:tc hMerge="1">
                  <a:txBody>
                    <a:bodyPr/>
                    <a:lstStyle/>
                    <a:p>
                      <a:endParaRPr lang="en-US"/>
                    </a:p>
                  </a:txBody>
                  <a:tcPr/>
                </a:tc>
                <a:extLst>
                  <a:ext uri="{0D108BD9-81ED-4DB2-BD59-A6C34878D82A}">
                    <a16:rowId xmlns:a16="http://schemas.microsoft.com/office/drawing/2014/main" val="801283472"/>
                  </a:ext>
                </a:extLst>
              </a:tr>
            </a:tbl>
          </a:graphicData>
        </a:graphic>
      </p:graphicFrame>
      <p:sp>
        <p:nvSpPr>
          <p:cNvPr id="8" name="TextBox 7">
            <a:extLst>
              <a:ext uri="{FF2B5EF4-FFF2-40B4-BE49-F238E27FC236}">
                <a16:creationId xmlns:a16="http://schemas.microsoft.com/office/drawing/2014/main" id="{9BF5591C-99E4-4BE6-865F-CE3934E517B0}"/>
              </a:ext>
            </a:extLst>
          </p:cNvPr>
          <p:cNvSpPr txBox="1"/>
          <p:nvPr/>
        </p:nvSpPr>
        <p:spPr>
          <a:xfrm>
            <a:off x="3840743" y="5418667"/>
            <a:ext cx="4717031" cy="646331"/>
          </a:xfrm>
          <a:prstGeom prst="rect">
            <a:avLst/>
          </a:prstGeom>
          <a:solidFill>
            <a:schemeClr val="bg2">
              <a:lumMod val="50000"/>
            </a:schemeClr>
          </a:solidFill>
          <a:ln>
            <a:solidFill>
              <a:schemeClr val="accent1">
                <a:shade val="50000"/>
              </a:schemeClr>
            </a:solidFill>
          </a:ln>
        </p:spPr>
        <p:txBody>
          <a:bodyPr wrap="square" rtlCol="0">
            <a:spAutoFit/>
          </a:bodyPr>
          <a:lstStyle/>
          <a:p>
            <a:pPr algn="ctr"/>
            <a:r>
              <a:rPr lang="en-US" dirty="0"/>
              <a:t>52 (days in module 1) / 105 (days in the payment period) = 49.5%</a:t>
            </a:r>
          </a:p>
        </p:txBody>
      </p:sp>
    </p:spTree>
    <p:extLst>
      <p:ext uri="{BB962C8B-B14F-4D97-AF65-F5344CB8AC3E}">
        <p14:creationId xmlns:p14="http://schemas.microsoft.com/office/powerpoint/2010/main" val="3427195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Withdrawal exemptions </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nSpc>
                <a:spcPct val="100000"/>
              </a:lnSpc>
              <a:spcBef>
                <a:spcPts val="0"/>
              </a:spcBef>
              <a:spcAft>
                <a:spcPts val="0"/>
              </a:spcAft>
              <a:buNone/>
            </a:pPr>
            <a:r>
              <a:rPr lang="en-US" altLang="en-US" sz="2000" b="1" u="sng" dirty="0">
                <a:ea typeface="Cambria" panose="02040503050406030204" pitchFamily="18" charset="0"/>
              </a:rPr>
              <a:t>Question</a:t>
            </a:r>
            <a:r>
              <a:rPr lang="en-US" altLang="en-US" sz="2000" b="1" dirty="0">
                <a:ea typeface="Cambria" panose="02040503050406030204" pitchFamily="18" charset="0"/>
              </a:rPr>
              <a:t>: </a:t>
            </a:r>
            <a:r>
              <a:rPr lang="en-US" sz="2000" dirty="0">
                <a:effectLst/>
                <a:ea typeface="Cambria" panose="02040503050406030204" pitchFamily="18" charset="0"/>
                <a:cs typeface="Times New Roman" panose="02020603050405020304" pitchFamily="18" charset="0"/>
              </a:rPr>
              <a:t>Our school defines full time as 12 credits and half time as 6 credits. The term is 10 weeks long with two modules (6 credits in each module). The term includes 67 days with no scheduled breaks of 5 or more consecutive days. Modules A and B both includes 33 days, with one day between the modules.</a:t>
            </a:r>
          </a:p>
          <a:p>
            <a:pPr marL="0" marR="0" indent="0">
              <a:lnSpc>
                <a:spcPct val="100000"/>
              </a:lnSpc>
              <a:spcBef>
                <a:spcPts val="0"/>
              </a:spcBef>
              <a:spcAft>
                <a:spcPts val="0"/>
              </a:spcAft>
              <a:buNone/>
            </a:pPr>
            <a:endParaRPr lang="en-US" sz="800" dirty="0">
              <a:effectLst/>
              <a:ea typeface="Cambria" panose="02040503050406030204" pitchFamily="18" charset="0"/>
              <a:cs typeface="Times New Roman" panose="02020603050405020304" pitchFamily="18" charset="0"/>
            </a:endParaRPr>
          </a:p>
          <a:p>
            <a:pPr marL="0" marR="0" indent="0">
              <a:lnSpc>
                <a:spcPct val="100000"/>
              </a:lnSpc>
              <a:spcBef>
                <a:spcPts val="0"/>
              </a:spcBef>
              <a:spcAft>
                <a:spcPts val="0"/>
              </a:spcAft>
              <a:buNone/>
            </a:pPr>
            <a:r>
              <a:rPr lang="en-US" sz="2000" dirty="0">
                <a:effectLst/>
                <a:ea typeface="Cambria" panose="02040503050406030204" pitchFamily="18" charset="0"/>
                <a:cs typeface="Times New Roman" panose="02020603050405020304" pitchFamily="18" charset="0"/>
              </a:rPr>
              <a:t>A </a:t>
            </a:r>
            <a:r>
              <a:rPr lang="en-US" sz="2000" dirty="0">
                <a:ea typeface="Cambria" panose="02040503050406030204" pitchFamily="18" charset="0"/>
                <a:cs typeface="Times New Roman" panose="02020603050405020304" pitchFamily="18" charset="0"/>
              </a:rPr>
              <a:t>student </a:t>
            </a:r>
            <a:r>
              <a:rPr lang="en-US" sz="2000" dirty="0">
                <a:effectLst/>
                <a:ea typeface="Cambria" panose="02040503050406030204" pitchFamily="18" charset="0"/>
                <a:cs typeface="Times New Roman" panose="02020603050405020304" pitchFamily="18" charset="0"/>
              </a:rPr>
              <a:t>starts a term </a:t>
            </a:r>
            <a:r>
              <a:rPr lang="en-US" sz="2000" dirty="0">
                <a:ea typeface="Cambria" panose="02040503050406030204" pitchFamily="18" charset="0"/>
                <a:cs typeface="Times New Roman" panose="02020603050405020304" pitchFamily="18" charset="0"/>
              </a:rPr>
              <a:t>enrolled in both Modules A and B for a total of</a:t>
            </a:r>
            <a:r>
              <a:rPr lang="en-US" sz="2000" dirty="0">
                <a:effectLst/>
                <a:ea typeface="Cambria" panose="02040503050406030204" pitchFamily="18" charset="0"/>
                <a:cs typeface="Times New Roman" panose="02020603050405020304" pitchFamily="18" charset="0"/>
              </a:rPr>
              <a:t> 12 credits. The student completes Module A but fails one course and only earns 3 credits. The student never attends Module B and withdraws durin</a:t>
            </a:r>
            <a:r>
              <a:rPr lang="en-US" sz="2000" dirty="0">
                <a:ea typeface="Cambria" panose="02040503050406030204" pitchFamily="18" charset="0"/>
                <a:cs typeface="Times New Roman" panose="02020603050405020304" pitchFamily="18" charset="0"/>
              </a:rPr>
              <a:t>g that module</a:t>
            </a:r>
            <a:r>
              <a:rPr lang="en-US" sz="2000" dirty="0">
                <a:effectLst/>
                <a:ea typeface="Cambria" panose="02040503050406030204" pitchFamily="18" charset="0"/>
                <a:cs typeface="Times New Roman" panose="02020603050405020304" pitchFamily="18" charset="0"/>
              </a:rPr>
              <a:t>. Did the student “successfully complete” Module A since the student didn’t earn all 6 credits for coursework greater than or equal to half-tim</a:t>
            </a:r>
            <a:r>
              <a:rPr lang="en-US" sz="2000" dirty="0">
                <a:ea typeface="Cambria" panose="02040503050406030204" pitchFamily="18" charset="0"/>
                <a:cs typeface="Times New Roman" panose="02020603050405020304" pitchFamily="18" charset="0"/>
              </a:rPr>
              <a:t>e enrollment</a:t>
            </a:r>
            <a:r>
              <a:rPr lang="en-US" sz="2000" dirty="0">
                <a:effectLst/>
                <a:ea typeface="Cambria" panose="02040503050406030204" pitchFamily="18" charset="0"/>
                <a:cs typeface="Times New Roman" panose="02020603050405020304" pitchFamily="18" charset="0"/>
              </a:rPr>
              <a:t>?</a:t>
            </a:r>
          </a:p>
          <a:p>
            <a:pPr marL="0" marR="0" indent="0">
              <a:lnSpc>
                <a:spcPct val="100000"/>
              </a:lnSpc>
              <a:spcBef>
                <a:spcPts val="0"/>
              </a:spcBef>
              <a:spcAft>
                <a:spcPts val="0"/>
              </a:spcAft>
              <a:buNone/>
            </a:pPr>
            <a:endParaRPr lang="en-US" sz="800" dirty="0">
              <a:ea typeface="Cambria" panose="02040503050406030204" pitchFamily="18" charset="0"/>
              <a:cs typeface="Times New Roman" panose="02020603050405020304" pitchFamily="18" charset="0"/>
            </a:endParaRPr>
          </a:p>
          <a:p>
            <a:pPr marL="0" indent="0">
              <a:lnSpc>
                <a:spcPct val="100000"/>
              </a:lnSpc>
              <a:spcBef>
                <a:spcPts val="0"/>
              </a:spcBef>
              <a:spcAft>
                <a:spcPts val="0"/>
              </a:spcAft>
              <a:buNone/>
            </a:pPr>
            <a:r>
              <a:rPr lang="en-US" altLang="en-US" sz="2000" b="1" u="sng" dirty="0">
                <a:ea typeface="Cambria" panose="02040503050406030204" pitchFamily="18" charset="0"/>
              </a:rPr>
              <a:t>Answer</a:t>
            </a:r>
            <a:r>
              <a:rPr lang="en-US" altLang="en-US" sz="2000" b="1" dirty="0">
                <a:ea typeface="Cambria" panose="02040503050406030204" pitchFamily="18" charset="0"/>
              </a:rPr>
              <a:t>: </a:t>
            </a:r>
            <a:r>
              <a:rPr lang="en-US" altLang="en-US" sz="2000" dirty="0">
                <a:ea typeface="Cambria" panose="02040503050406030204" pitchFamily="18" charset="0"/>
              </a:rPr>
              <a:t>The student did not meet the requirements for the withdrawal exemption for successful completion of half-time coursework because the student only successfully completed 3 credits. However, </a:t>
            </a:r>
            <a:r>
              <a:rPr lang="en-US" sz="2000" dirty="0">
                <a:effectLst/>
                <a:ea typeface="Cambria" panose="02040503050406030204" pitchFamily="18" charset="0"/>
              </a:rPr>
              <a:t>Module A includes days that comprise 49% or more of the overall payment period, so the student’s successful completion of just one course in Module A means that the student meets the requirements for the 49% withdrawal exemption</a:t>
            </a:r>
            <a:r>
              <a:rPr lang="en-US" sz="2000" dirty="0">
                <a:ea typeface="Cambria" panose="02040503050406030204" pitchFamily="18" charset="0"/>
              </a:rPr>
              <a:t>, and would not be treated as withdrawn</a:t>
            </a:r>
            <a:r>
              <a:rPr lang="en-US" sz="2000">
                <a:ea typeface="Cambria" panose="02040503050406030204" pitchFamily="18" charset="0"/>
              </a:rPr>
              <a:t> for R2T4 purposes</a:t>
            </a:r>
            <a:r>
              <a:rPr lang="en-US" sz="2000" dirty="0">
                <a:ea typeface="Cambria" panose="02040503050406030204" pitchFamily="18" charset="0"/>
              </a:rPr>
              <a:t>. </a:t>
            </a:r>
            <a:endParaRPr lang="en-US" altLang="en-US" sz="2000" dirty="0">
              <a:ea typeface="Cambria" panose="02040503050406030204" pitchFamily="18" charset="0"/>
            </a:endParaRP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26</a:t>
            </a:fld>
            <a:endParaRPr lang="en-US" dirty="0"/>
          </a:p>
        </p:txBody>
      </p:sp>
    </p:spTree>
    <p:extLst>
      <p:ext uri="{BB962C8B-B14F-4D97-AF65-F5344CB8AC3E}">
        <p14:creationId xmlns:p14="http://schemas.microsoft.com/office/powerpoint/2010/main" val="101055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Withdrawal exemptions </a:t>
            </a: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27</a:t>
            </a:fld>
            <a:endParaRPr lang="en-US" dirty="0"/>
          </a:p>
        </p:txBody>
      </p:sp>
      <p:graphicFrame>
        <p:nvGraphicFramePr>
          <p:cNvPr id="4" name="Table 5">
            <a:extLst>
              <a:ext uri="{FF2B5EF4-FFF2-40B4-BE49-F238E27FC236}">
                <a16:creationId xmlns:a16="http://schemas.microsoft.com/office/drawing/2014/main" id="{B461D0CF-CAE3-4771-AC73-46E7F8DB3A70}"/>
              </a:ext>
            </a:extLst>
          </p:cNvPr>
          <p:cNvGraphicFramePr>
            <a:graphicFrameLocks noGrp="1"/>
          </p:cNvGraphicFramePr>
          <p:nvPr>
            <p:extLst>
              <p:ext uri="{D42A27DB-BD31-4B8C-83A1-F6EECF244321}">
                <p14:modId xmlns:p14="http://schemas.microsoft.com/office/powerpoint/2010/main" val="3153507462"/>
              </p:ext>
            </p:extLst>
          </p:nvPr>
        </p:nvGraphicFramePr>
        <p:xfrm>
          <a:off x="863029" y="1572481"/>
          <a:ext cx="10715946" cy="3432892"/>
        </p:xfrm>
        <a:graphic>
          <a:graphicData uri="http://schemas.openxmlformats.org/drawingml/2006/table">
            <a:tbl>
              <a:tblPr firstRow="1" bandRow="1">
                <a:tableStyleId>{5C22544A-7EE6-4342-B048-85BDC9FD1C3A}</a:tableStyleId>
              </a:tblPr>
              <a:tblGrid>
                <a:gridCol w="4671334">
                  <a:extLst>
                    <a:ext uri="{9D8B030D-6E8A-4147-A177-3AD203B41FA5}">
                      <a16:colId xmlns:a16="http://schemas.microsoft.com/office/drawing/2014/main" val="2881805418"/>
                    </a:ext>
                  </a:extLst>
                </a:gridCol>
                <a:gridCol w="1431516">
                  <a:extLst>
                    <a:ext uri="{9D8B030D-6E8A-4147-A177-3AD203B41FA5}">
                      <a16:colId xmlns:a16="http://schemas.microsoft.com/office/drawing/2014/main" val="332514834"/>
                    </a:ext>
                  </a:extLst>
                </a:gridCol>
                <a:gridCol w="4613096">
                  <a:extLst>
                    <a:ext uri="{9D8B030D-6E8A-4147-A177-3AD203B41FA5}">
                      <a16:colId xmlns:a16="http://schemas.microsoft.com/office/drawing/2014/main" val="4222640488"/>
                    </a:ext>
                  </a:extLst>
                </a:gridCol>
              </a:tblGrid>
              <a:tr h="435579">
                <a:tc>
                  <a:txBody>
                    <a:bodyPr/>
                    <a:lstStyle/>
                    <a:p>
                      <a:pPr algn="ctr"/>
                      <a:r>
                        <a:rPr lang="en-US" dirty="0"/>
                        <a:t>Module A </a:t>
                      </a:r>
                    </a:p>
                  </a:txBody>
                  <a:tcPr/>
                </a:tc>
                <a:tc>
                  <a:txBody>
                    <a:bodyPr/>
                    <a:lstStyle/>
                    <a:p>
                      <a:pPr algn="ctr"/>
                      <a:endParaRPr lang="en-US" dirty="0"/>
                    </a:p>
                  </a:txBody>
                  <a:tcPr/>
                </a:tc>
                <a:tc>
                  <a:txBody>
                    <a:bodyPr/>
                    <a:lstStyle/>
                    <a:p>
                      <a:pPr algn="ctr"/>
                      <a:r>
                        <a:rPr lang="en-US" dirty="0"/>
                        <a:t>Module B</a:t>
                      </a:r>
                    </a:p>
                  </a:txBody>
                  <a:tcPr/>
                </a:tc>
                <a:extLst>
                  <a:ext uri="{0D108BD9-81ED-4DB2-BD59-A6C34878D82A}">
                    <a16:rowId xmlns:a16="http://schemas.microsoft.com/office/drawing/2014/main" val="457166666"/>
                  </a:ext>
                </a:extLst>
              </a:tr>
              <a:tr h="751820">
                <a:tc>
                  <a:txBody>
                    <a:bodyPr/>
                    <a:lstStyle/>
                    <a:p>
                      <a:pPr algn="ctr"/>
                      <a:r>
                        <a:rPr lang="en-US" dirty="0"/>
                        <a:t>Course 1: Successfully completes</a:t>
                      </a:r>
                    </a:p>
                  </a:txBody>
                  <a:tcPr>
                    <a:solidFill>
                      <a:srgbClr val="00B050"/>
                    </a:solidFill>
                  </a:tcPr>
                </a:tc>
                <a:tc rowSpan="2">
                  <a:txBody>
                    <a:bodyPr/>
                    <a:lstStyle/>
                    <a:p>
                      <a:pPr algn="ctr"/>
                      <a:r>
                        <a:rPr lang="en-US" dirty="0"/>
                        <a:t>Withdraws Before</a:t>
                      </a:r>
                    </a:p>
                    <a:p>
                      <a:pPr algn="ctr"/>
                      <a:r>
                        <a:rPr lang="en-US" dirty="0"/>
                        <a:t>Beginning Module B</a:t>
                      </a:r>
                    </a:p>
                  </a:txBody>
                  <a:tcPr/>
                </a:tc>
                <a:tc>
                  <a:txBody>
                    <a:bodyPr/>
                    <a:lstStyle/>
                    <a:p>
                      <a:pPr algn="ctr"/>
                      <a:r>
                        <a:rPr lang="en-US" dirty="0"/>
                        <a:t>Course 3: Never Attends</a:t>
                      </a:r>
                    </a:p>
                  </a:txBody>
                  <a:tcPr>
                    <a:solidFill>
                      <a:srgbClr val="FF0000"/>
                    </a:solidFill>
                  </a:tcPr>
                </a:tc>
                <a:extLst>
                  <a:ext uri="{0D108BD9-81ED-4DB2-BD59-A6C34878D82A}">
                    <a16:rowId xmlns:a16="http://schemas.microsoft.com/office/drawing/2014/main" val="4147320160"/>
                  </a:ext>
                </a:extLst>
              </a:tr>
              <a:tr h="435579">
                <a:tc>
                  <a:txBody>
                    <a:bodyPr/>
                    <a:lstStyle/>
                    <a:p>
                      <a:pPr algn="ctr"/>
                      <a:r>
                        <a:rPr lang="en-US" dirty="0"/>
                        <a:t>Course 2: Fail</a:t>
                      </a:r>
                    </a:p>
                  </a:txBody>
                  <a:tcPr>
                    <a:solidFill>
                      <a:srgbClr val="FF0000"/>
                    </a:solidFill>
                  </a:tcPr>
                </a:tc>
                <a:tc vMerge="1">
                  <a:txBody>
                    <a:bodyPr/>
                    <a:lstStyle/>
                    <a:p>
                      <a:pPr algn="ctr"/>
                      <a:endParaRPr lang="en-US" dirty="0"/>
                    </a:p>
                  </a:txBody>
                  <a:tcPr/>
                </a:tc>
                <a:tc>
                  <a:txBody>
                    <a:bodyPr/>
                    <a:lstStyle/>
                    <a:p>
                      <a:pPr algn="ctr"/>
                      <a:r>
                        <a:rPr lang="en-US" dirty="0"/>
                        <a:t>Course 4: Never Attends </a:t>
                      </a:r>
                    </a:p>
                  </a:txBody>
                  <a:tcPr>
                    <a:solidFill>
                      <a:srgbClr val="FF0000"/>
                    </a:solidFill>
                  </a:tcPr>
                </a:tc>
                <a:extLst>
                  <a:ext uri="{0D108BD9-81ED-4DB2-BD59-A6C34878D82A}">
                    <a16:rowId xmlns:a16="http://schemas.microsoft.com/office/drawing/2014/main" val="1998748570"/>
                  </a:ext>
                </a:extLst>
              </a:tr>
              <a:tr h="1373014">
                <a:tc>
                  <a:txBody>
                    <a:bodyPr/>
                    <a:lstStyle/>
                    <a:p>
                      <a:pPr algn="ctr"/>
                      <a:r>
                        <a:rPr lang="en-US" dirty="0"/>
                        <a:t>33 Days</a:t>
                      </a:r>
                    </a:p>
                  </a:txBody>
                  <a:tcPr/>
                </a:tc>
                <a:tc>
                  <a:txBody>
                    <a:bodyPr/>
                    <a:lstStyle/>
                    <a:p>
                      <a:pPr algn="ctr"/>
                      <a:r>
                        <a:rPr lang="en-US" dirty="0"/>
                        <a:t>1 Day</a:t>
                      </a:r>
                    </a:p>
                    <a:p>
                      <a:pPr algn="ctr"/>
                      <a:r>
                        <a:rPr lang="en-US" dirty="0"/>
                        <a:t>Between </a:t>
                      </a:r>
                    </a:p>
                    <a:p>
                      <a:pPr algn="ctr"/>
                      <a:r>
                        <a:rPr lang="en-US" dirty="0"/>
                        <a:t>Modules</a:t>
                      </a:r>
                    </a:p>
                  </a:txBody>
                  <a:tcPr/>
                </a:tc>
                <a:tc>
                  <a:txBody>
                    <a:bodyPr/>
                    <a:lstStyle/>
                    <a:p>
                      <a:pPr algn="ctr"/>
                      <a:r>
                        <a:rPr lang="en-US" dirty="0"/>
                        <a:t>33 Days </a:t>
                      </a:r>
                    </a:p>
                  </a:txBody>
                  <a:tcPr/>
                </a:tc>
                <a:extLst>
                  <a:ext uri="{0D108BD9-81ED-4DB2-BD59-A6C34878D82A}">
                    <a16:rowId xmlns:a16="http://schemas.microsoft.com/office/drawing/2014/main" val="3327864751"/>
                  </a:ext>
                </a:extLst>
              </a:tr>
              <a:tr h="435579">
                <a:tc gridSpan="3">
                  <a:txBody>
                    <a:bodyPr/>
                    <a:lstStyle/>
                    <a:p>
                      <a:pPr algn="ctr"/>
                      <a:r>
                        <a:rPr lang="en-US" dirty="0"/>
                        <a:t>Denominator for Withdrawal Exemption Calculation: 66 Days (excluding 1 day between modules)</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844943289"/>
                  </a:ext>
                </a:extLst>
              </a:tr>
            </a:tbl>
          </a:graphicData>
        </a:graphic>
      </p:graphicFrame>
      <p:sp>
        <p:nvSpPr>
          <p:cNvPr id="8" name="TextBox 7">
            <a:extLst>
              <a:ext uri="{FF2B5EF4-FFF2-40B4-BE49-F238E27FC236}">
                <a16:creationId xmlns:a16="http://schemas.microsoft.com/office/drawing/2014/main" id="{146D7020-E426-451E-B9F5-26CC34E0DE55}"/>
              </a:ext>
            </a:extLst>
          </p:cNvPr>
          <p:cNvSpPr txBox="1"/>
          <p:nvPr/>
        </p:nvSpPr>
        <p:spPr>
          <a:xfrm>
            <a:off x="3862486" y="5220621"/>
            <a:ext cx="4717031" cy="646331"/>
          </a:xfrm>
          <a:prstGeom prst="rect">
            <a:avLst/>
          </a:prstGeom>
          <a:solidFill>
            <a:schemeClr val="bg2">
              <a:lumMod val="50000"/>
            </a:schemeClr>
          </a:solidFill>
          <a:ln>
            <a:solidFill>
              <a:schemeClr val="accent1">
                <a:shade val="50000"/>
              </a:schemeClr>
            </a:solidFill>
          </a:ln>
        </p:spPr>
        <p:txBody>
          <a:bodyPr wrap="square" rtlCol="0">
            <a:spAutoFit/>
          </a:bodyPr>
          <a:lstStyle/>
          <a:p>
            <a:pPr algn="ctr"/>
            <a:r>
              <a:rPr lang="en-US" dirty="0"/>
              <a:t>33 (days in module A) / 66 (days in the payment period) = 50%</a:t>
            </a:r>
          </a:p>
        </p:txBody>
      </p:sp>
    </p:spTree>
    <p:extLst>
      <p:ext uri="{BB962C8B-B14F-4D97-AF65-F5344CB8AC3E}">
        <p14:creationId xmlns:p14="http://schemas.microsoft.com/office/powerpoint/2010/main" val="318708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Withdrawal exemptions </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marL="0" marR="0" indent="0">
              <a:lnSpc>
                <a:spcPct val="100000"/>
              </a:lnSpc>
              <a:spcBef>
                <a:spcPts val="0"/>
              </a:spcBef>
              <a:spcAft>
                <a:spcPts val="0"/>
              </a:spcAft>
              <a:buNone/>
            </a:pPr>
            <a:r>
              <a:rPr lang="en-US" altLang="en-US" sz="2000" b="1" u="sng" dirty="0">
                <a:ea typeface="Cambria" panose="02040503050406030204" pitchFamily="18" charset="0"/>
              </a:rPr>
              <a:t>Question</a:t>
            </a:r>
            <a:r>
              <a:rPr lang="en-US" altLang="en-US" sz="2000" b="1" dirty="0">
                <a:ea typeface="Cambria" panose="02040503050406030204" pitchFamily="18" charset="0"/>
              </a:rPr>
              <a:t>: </a:t>
            </a:r>
            <a:r>
              <a:rPr lang="en-US" sz="2000" b="0" i="0" dirty="0">
                <a:solidFill>
                  <a:srgbClr val="030A13"/>
                </a:solidFill>
                <a:effectLst/>
                <a:latin typeface="Cambria "/>
              </a:rPr>
              <a:t>An institution only offers classes that span the length of a payment period and a single module that begins at the start of the period and ends in the middle of the period. Is the institution permitted to exclude all days outside the module from the denominator of the withdrawal exemption calculation as days that are “between modules”?</a:t>
            </a:r>
          </a:p>
          <a:p>
            <a:pPr marL="0" marR="0" indent="0">
              <a:lnSpc>
                <a:spcPct val="100000"/>
              </a:lnSpc>
              <a:spcBef>
                <a:spcPts val="0"/>
              </a:spcBef>
              <a:spcAft>
                <a:spcPts val="0"/>
              </a:spcAft>
              <a:buNone/>
            </a:pPr>
            <a:endParaRPr lang="en-US" altLang="en-US" sz="2000" u="sng" dirty="0">
              <a:solidFill>
                <a:srgbClr val="030A13"/>
              </a:solidFill>
              <a:latin typeface="Cambria "/>
              <a:ea typeface="Cambria" panose="02040503050406030204" pitchFamily="18" charset="0"/>
            </a:endParaRPr>
          </a:p>
          <a:p>
            <a:pPr marL="0" marR="0" indent="0">
              <a:lnSpc>
                <a:spcPct val="100000"/>
              </a:lnSpc>
              <a:spcBef>
                <a:spcPts val="0"/>
              </a:spcBef>
              <a:spcAft>
                <a:spcPts val="0"/>
              </a:spcAft>
              <a:buNone/>
            </a:pPr>
            <a:r>
              <a:rPr lang="en-US" altLang="en-US" sz="2000" b="1" u="sng" dirty="0">
                <a:ea typeface="Cambria" panose="02040503050406030204" pitchFamily="18" charset="0"/>
              </a:rPr>
              <a:t>Answer</a:t>
            </a:r>
            <a:r>
              <a:rPr lang="en-US" altLang="en-US" sz="2000" b="1" dirty="0">
                <a:ea typeface="Cambria" panose="02040503050406030204" pitchFamily="18" charset="0"/>
              </a:rPr>
              <a:t>:</a:t>
            </a:r>
            <a:r>
              <a:rPr lang="en-US" sz="2000" b="0" i="0" dirty="0">
                <a:solidFill>
                  <a:srgbClr val="030A13"/>
                </a:solidFill>
                <a:effectLst/>
                <a:latin typeface="Cambria "/>
              </a:rPr>
              <a:t> No. Because the institution only offers one module during the payment period, there are no breaks “in between” modules to exclude. The denominator of the withdrawal exemption calculation would include all days in the normal term excluding any scheduled breaks of at least five consecutive days</a:t>
            </a:r>
            <a:r>
              <a:rPr lang="en-US" sz="2000" b="0" i="0">
                <a:solidFill>
                  <a:srgbClr val="030A13"/>
                </a:solidFill>
                <a:effectLst/>
                <a:latin typeface="Cambria "/>
              </a:rPr>
              <a:t> </a:t>
            </a:r>
            <a:r>
              <a:rPr lang="en-US" sz="2000" b="0" i="0">
                <a:effectLst/>
                <a:latin typeface="Cambria "/>
              </a:rPr>
              <a:t>that apply to all students enrolled in the payment period. </a:t>
            </a:r>
          </a:p>
          <a:p>
            <a:pPr marL="0" marR="0" indent="0">
              <a:lnSpc>
                <a:spcPct val="100000"/>
              </a:lnSpc>
              <a:spcBef>
                <a:spcPts val="0"/>
              </a:spcBef>
              <a:spcAft>
                <a:spcPts val="0"/>
              </a:spcAft>
              <a:buNone/>
            </a:pPr>
            <a:endParaRPr lang="en-US" altLang="en-US" sz="2000">
              <a:latin typeface="Cambria "/>
              <a:ea typeface="Cambria" panose="02040503050406030204" pitchFamily="18" charset="0"/>
            </a:endParaRPr>
          </a:p>
          <a:p>
            <a:pPr marL="0" marR="0" indent="0">
              <a:lnSpc>
                <a:spcPct val="100000"/>
              </a:lnSpc>
              <a:spcBef>
                <a:spcPts val="0"/>
              </a:spcBef>
              <a:spcAft>
                <a:spcPts val="0"/>
              </a:spcAft>
              <a:buNone/>
            </a:pPr>
            <a:r>
              <a:rPr lang="en-US" altLang="en-US" sz="2000">
                <a:latin typeface="Cambria "/>
                <a:ea typeface="Cambria"/>
                <a:cs typeface="Arial"/>
              </a:rPr>
              <a:t>(WI-Q6)</a:t>
            </a: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28</a:t>
            </a:fld>
            <a:endParaRPr lang="en-US" dirty="0"/>
          </a:p>
        </p:txBody>
      </p:sp>
    </p:spTree>
    <p:extLst>
      <p:ext uri="{BB962C8B-B14F-4D97-AF65-F5344CB8AC3E}">
        <p14:creationId xmlns:p14="http://schemas.microsoft.com/office/powerpoint/2010/main" val="1913525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53074CC5-3506-4056-981D-5A84C41E24F5}"/>
              </a:ext>
            </a:extLst>
          </p:cNvPr>
          <p:cNvSpPr>
            <a:spLocks noGrp="1"/>
          </p:cNvSpPr>
          <p:nvPr>
            <p:ph type="title"/>
          </p:nvPr>
        </p:nvSpPr>
        <p:spPr bwMode="auto">
          <a:xfrm>
            <a:off x="760171" y="435231"/>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Withdrawal exemptions </a:t>
            </a:r>
          </a:p>
        </p:txBody>
      </p:sp>
      <p:sp>
        <p:nvSpPr>
          <p:cNvPr id="97283" name="Content Placeholder 5">
            <a:extLst>
              <a:ext uri="{FF2B5EF4-FFF2-40B4-BE49-F238E27FC236}">
                <a16:creationId xmlns:a16="http://schemas.microsoft.com/office/drawing/2014/main" id="{485CCC8E-584C-4277-A164-6AABAE124631}"/>
              </a:ext>
            </a:extLst>
          </p:cNvPr>
          <p:cNvSpPr>
            <a:spLocks noGrp="1"/>
          </p:cNvSpPr>
          <p:nvPr>
            <p:ph type="body"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nSpc>
                <a:spcPct val="100000"/>
              </a:lnSpc>
              <a:spcBef>
                <a:spcPts val="0"/>
              </a:spcBef>
              <a:spcAft>
                <a:spcPts val="0"/>
              </a:spcAft>
              <a:buNone/>
            </a:pPr>
            <a:r>
              <a:rPr lang="en-US" altLang="en-US" sz="2000" b="1" u="sng" dirty="0">
                <a:ea typeface="Cambria" panose="02040503050406030204" pitchFamily="18" charset="0"/>
              </a:rPr>
              <a:t>Question</a:t>
            </a:r>
            <a:r>
              <a:rPr lang="en-US" altLang="en-US" sz="2000" b="1" dirty="0">
                <a:ea typeface="Cambria" panose="02040503050406030204" pitchFamily="18" charset="0"/>
              </a:rPr>
              <a:t>: </a:t>
            </a:r>
            <a:r>
              <a:rPr lang="en-US" sz="2000" b="0" i="0" dirty="0">
                <a:solidFill>
                  <a:srgbClr val="030A13"/>
                </a:solidFill>
                <a:effectLst/>
                <a:latin typeface="Cambria "/>
              </a:rPr>
              <a:t>An institution offers both modules and courses that span the entire payment period. The full-term courses have a scheduled break of at least five consecutive days, but there is no scheduled break in the modules as there is in the full-term courses. How should we determine the numerator and </a:t>
            </a:r>
            <a:r>
              <a:rPr lang="en-US" sz="2000" dirty="0">
                <a:solidFill>
                  <a:srgbClr val="030A13"/>
                </a:solidFill>
                <a:latin typeface="Cambria "/>
              </a:rPr>
              <a:t>denominator for</a:t>
            </a:r>
            <a:r>
              <a:rPr lang="en-US" sz="2000" b="0" i="0" dirty="0">
                <a:solidFill>
                  <a:srgbClr val="030A13"/>
                </a:solidFill>
                <a:effectLst/>
                <a:latin typeface="Cambria "/>
              </a:rPr>
              <a:t> the 49% withdrawal exemption calculation?</a:t>
            </a:r>
          </a:p>
          <a:p>
            <a:pPr marL="0" marR="0" indent="0">
              <a:lnSpc>
                <a:spcPct val="100000"/>
              </a:lnSpc>
              <a:spcBef>
                <a:spcPts val="0"/>
              </a:spcBef>
              <a:spcAft>
                <a:spcPts val="0"/>
              </a:spcAft>
              <a:buNone/>
            </a:pPr>
            <a:endParaRPr lang="en-US" sz="2000" b="0" i="0" dirty="0">
              <a:solidFill>
                <a:srgbClr val="030A13"/>
              </a:solidFill>
              <a:effectLst/>
              <a:latin typeface="Cambria "/>
            </a:endParaRPr>
          </a:p>
          <a:p>
            <a:pPr marL="0" marR="0" indent="0">
              <a:lnSpc>
                <a:spcPct val="100000"/>
              </a:lnSpc>
              <a:spcBef>
                <a:spcPts val="0"/>
              </a:spcBef>
              <a:spcAft>
                <a:spcPts val="0"/>
              </a:spcAft>
              <a:buNone/>
            </a:pPr>
            <a:r>
              <a:rPr lang="en-US" altLang="en-US" sz="2000" b="1" u="sng" dirty="0">
                <a:ea typeface="Cambria" panose="02040503050406030204" pitchFamily="18" charset="0"/>
              </a:rPr>
              <a:t>Answer</a:t>
            </a:r>
            <a:r>
              <a:rPr lang="en-US" altLang="en-US" sz="2000" b="1" dirty="0">
                <a:ea typeface="Cambria" panose="02040503050406030204" pitchFamily="18" charset="0"/>
              </a:rPr>
              <a:t>:</a:t>
            </a:r>
            <a:r>
              <a:rPr lang="en-US" sz="1400" b="0" i="0" dirty="0">
                <a:solidFill>
                  <a:srgbClr val="030A13"/>
                </a:solidFill>
                <a:effectLst/>
                <a:latin typeface="Helvetica Neue"/>
              </a:rPr>
              <a:t> </a:t>
            </a:r>
            <a:r>
              <a:rPr lang="en-US" sz="2000" b="0" i="0" dirty="0">
                <a:solidFill>
                  <a:srgbClr val="030A13"/>
                </a:solidFill>
                <a:effectLst/>
                <a:latin typeface="Cambria "/>
              </a:rPr>
              <a:t>If a scheduled break applies to some courses in the term, but not others, it is not excluded from the denominator of the withdrawal exemption calculation. </a:t>
            </a:r>
            <a:r>
              <a:rPr lang="en-US" sz="2000" dirty="0">
                <a:solidFill>
                  <a:srgbClr val="030A13"/>
                </a:solidFill>
                <a:latin typeface="Cambria "/>
              </a:rPr>
              <a:t>W</a:t>
            </a:r>
            <a:r>
              <a:rPr lang="en-US" sz="2000" b="0" i="0" dirty="0">
                <a:solidFill>
                  <a:srgbClr val="030A13"/>
                </a:solidFill>
                <a:effectLst/>
                <a:latin typeface="Cambria "/>
              </a:rPr>
              <a:t>hen determining the numerator of the withdrawal exemption calculation, the institution must exclude scheduled breaks of at least five consecutive days in each module that the student successfully completed regardless of whether those scheduled breaks apply to other courses in the term.</a:t>
            </a:r>
            <a:endParaRPr lang="en-US" sz="2000" b="0" i="0">
              <a:solidFill>
                <a:srgbClr val="030A13"/>
              </a:solidFill>
              <a:effectLst/>
              <a:latin typeface="Cambria "/>
            </a:endParaRPr>
          </a:p>
          <a:p>
            <a:pPr marL="0" marR="0" indent="0">
              <a:lnSpc>
                <a:spcPct val="100000"/>
              </a:lnSpc>
              <a:spcBef>
                <a:spcPts val="0"/>
              </a:spcBef>
              <a:spcAft>
                <a:spcPts val="0"/>
              </a:spcAft>
              <a:buNone/>
            </a:pPr>
            <a:endParaRPr lang="en-US" altLang="en-US" sz="2000">
              <a:solidFill>
                <a:srgbClr val="030A13"/>
              </a:solidFill>
              <a:latin typeface="Cambria "/>
              <a:ea typeface="Cambria" panose="02040503050406030204" pitchFamily="18" charset="0"/>
            </a:endParaRPr>
          </a:p>
          <a:p>
            <a:pPr marL="0" marR="0" indent="0">
              <a:lnSpc>
                <a:spcPct val="100000"/>
              </a:lnSpc>
              <a:spcBef>
                <a:spcPts val="0"/>
              </a:spcBef>
              <a:spcAft>
                <a:spcPts val="0"/>
              </a:spcAft>
              <a:buNone/>
            </a:pPr>
            <a:r>
              <a:rPr lang="en-US" altLang="en-US" sz="2000">
                <a:solidFill>
                  <a:srgbClr val="030A13"/>
                </a:solidFill>
                <a:latin typeface="Cambria "/>
                <a:ea typeface="Cambria" panose="02040503050406030204" pitchFamily="18" charset="0"/>
              </a:rPr>
              <a:t>(WI-Q8)</a:t>
            </a:r>
            <a:endParaRPr lang="en-US" altLang="en-US" sz="2000">
              <a:latin typeface="Cambria "/>
              <a:ea typeface="Cambria" panose="02040503050406030204" pitchFamily="18" charset="0"/>
            </a:endParaRPr>
          </a:p>
        </p:txBody>
      </p:sp>
      <p:sp>
        <p:nvSpPr>
          <p:cNvPr id="5" name="Slide Number Placeholder 1">
            <a:extLst>
              <a:ext uri="{FF2B5EF4-FFF2-40B4-BE49-F238E27FC236}">
                <a16:creationId xmlns:a16="http://schemas.microsoft.com/office/drawing/2014/main" id="{4CA99233-5CD9-42C3-9E87-5BC02BBD757A}"/>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29</a:t>
            </a:fld>
            <a:endParaRPr lang="en-US" dirty="0"/>
          </a:p>
        </p:txBody>
      </p:sp>
    </p:spTree>
    <p:extLst>
      <p:ext uri="{BB962C8B-B14F-4D97-AF65-F5344CB8AC3E}">
        <p14:creationId xmlns:p14="http://schemas.microsoft.com/office/powerpoint/2010/main" val="128805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erson writing on a notebook">
            <a:extLst>
              <a:ext uri="{FF2B5EF4-FFF2-40B4-BE49-F238E27FC236}">
                <a16:creationId xmlns:a16="http://schemas.microsoft.com/office/drawing/2014/main" id="{259A1B19-D620-4688-8466-6DDA1AA90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2853">
            <a:off x="7373679" y="3421364"/>
            <a:ext cx="4033812" cy="2690545"/>
          </a:xfrm>
          <a:prstGeom prst="rect">
            <a:avLst/>
          </a:prstGeom>
        </p:spPr>
      </p:pic>
      <p:sp>
        <p:nvSpPr>
          <p:cNvPr id="2" name="Slide Number Placeholder 1">
            <a:extLst>
              <a:ext uri="{FF2B5EF4-FFF2-40B4-BE49-F238E27FC236}">
                <a16:creationId xmlns:a16="http://schemas.microsoft.com/office/drawing/2014/main" id="{34F8B932-EA61-E64A-879D-2E4C54C647CE}"/>
              </a:ext>
            </a:extLst>
          </p:cNvPr>
          <p:cNvSpPr>
            <a:spLocks noGrp="1"/>
          </p:cNvSpPr>
          <p:nvPr>
            <p:ph type="sldNum" sz="quarter" idx="4"/>
          </p:nvPr>
        </p:nvSpPr>
        <p:spPr/>
        <p:txBody>
          <a:bodyPr/>
          <a:lstStyle/>
          <a:p>
            <a:fld id="{234755BD-B4AC-9044-BCE4-27904766F8BB}" type="slidenum">
              <a:rPr lang="en-US" smtClean="0"/>
              <a:pPr/>
              <a:t>3</a:t>
            </a:fld>
            <a:endParaRPr lang="en-US" dirty="0"/>
          </a:p>
        </p:txBody>
      </p:sp>
      <p:sp>
        <p:nvSpPr>
          <p:cNvPr id="3" name="Title 2">
            <a:extLst>
              <a:ext uri="{FF2B5EF4-FFF2-40B4-BE49-F238E27FC236}">
                <a16:creationId xmlns:a16="http://schemas.microsoft.com/office/drawing/2014/main" id="{84EEFAE4-7A0B-F342-B7BE-2B60A3DA13D0}"/>
              </a:ext>
            </a:extLst>
          </p:cNvPr>
          <p:cNvSpPr>
            <a:spLocks noGrp="1"/>
          </p:cNvSpPr>
          <p:nvPr>
            <p:ph type="title"/>
          </p:nvPr>
        </p:nvSpPr>
        <p:spPr/>
        <p:txBody>
          <a:bodyPr/>
          <a:lstStyle/>
          <a:p>
            <a:r>
              <a:rPr lang="en-US" dirty="0"/>
              <a:t>Agenda</a:t>
            </a:r>
          </a:p>
        </p:txBody>
      </p:sp>
      <p:sp>
        <p:nvSpPr>
          <p:cNvPr id="4" name="TextBox 3">
            <a:extLst>
              <a:ext uri="{FF2B5EF4-FFF2-40B4-BE49-F238E27FC236}">
                <a16:creationId xmlns:a16="http://schemas.microsoft.com/office/drawing/2014/main" id="{48BB3234-A3D1-2D48-87D8-18FAFE5D70D6}"/>
              </a:ext>
            </a:extLst>
          </p:cNvPr>
          <p:cNvSpPr txBox="1"/>
          <p:nvPr/>
        </p:nvSpPr>
        <p:spPr>
          <a:xfrm>
            <a:off x="912570" y="1547949"/>
            <a:ext cx="11279429" cy="2920864"/>
          </a:xfrm>
          <a:prstGeom prst="rect">
            <a:avLst/>
          </a:prstGeom>
          <a:noFill/>
        </p:spPr>
        <p:txBody>
          <a:bodyPr wrap="square" rtlCol="0">
            <a:spAutoFit/>
          </a:bodyPr>
          <a:lstStyle/>
          <a:p>
            <a:pPr marL="514350" indent="-514350">
              <a:lnSpc>
                <a:spcPct val="170000"/>
              </a:lnSpc>
              <a:buClr>
                <a:schemeClr val="accent2">
                  <a:lumMod val="75000"/>
                </a:schemeClr>
              </a:buClr>
              <a:buFont typeface="+mj-lt"/>
              <a:buAutoNum type="arabicPeriod"/>
            </a:pPr>
            <a:r>
              <a:rPr lang="en-US" sz="2800">
                <a:latin typeface="Cambria" panose="02040503050406030204" pitchFamily="18" charset="0"/>
                <a:ea typeface="Cambria" panose="02040503050406030204" pitchFamily="18" charset="0"/>
              </a:rPr>
              <a:t>New </a:t>
            </a:r>
            <a:r>
              <a:rPr lang="en-US" sz="2800" dirty="0">
                <a:latin typeface="Cambria" panose="02040503050406030204" pitchFamily="18" charset="0"/>
                <a:ea typeface="Cambria" panose="02040503050406030204" pitchFamily="18" charset="0"/>
              </a:rPr>
              <a:t>Regulations Effective July 1, 2021</a:t>
            </a:r>
          </a:p>
          <a:p>
            <a:pPr marL="514350" indent="-514350">
              <a:lnSpc>
                <a:spcPct val="170000"/>
              </a:lnSpc>
              <a:buClr>
                <a:schemeClr val="accent2">
                  <a:lumMod val="75000"/>
                </a:schemeClr>
              </a:buClr>
              <a:buFont typeface="+mj-lt"/>
              <a:buAutoNum type="arabicPeriod"/>
            </a:pPr>
            <a:r>
              <a:rPr lang="en-US" sz="2800" dirty="0">
                <a:latin typeface="Cambria" panose="02040503050406030204" pitchFamily="18" charset="0"/>
                <a:ea typeface="Cambria" panose="02040503050406030204" pitchFamily="18" charset="0"/>
              </a:rPr>
              <a:t>R2T4 Questions and Answers</a:t>
            </a:r>
            <a:endParaRPr lang="en-US" sz="2800" dirty="0">
              <a:solidFill>
                <a:srgbClr val="0070C0"/>
              </a:solidFill>
              <a:latin typeface="Cambria" panose="02040503050406030204" pitchFamily="18" charset="0"/>
              <a:ea typeface="Cambria" panose="02040503050406030204" pitchFamily="18" charset="0"/>
            </a:endParaRPr>
          </a:p>
          <a:p>
            <a:pPr marL="514350" indent="-514350">
              <a:lnSpc>
                <a:spcPct val="170000"/>
              </a:lnSpc>
              <a:buClr>
                <a:schemeClr val="accent2">
                  <a:lumMod val="75000"/>
                </a:schemeClr>
              </a:buClr>
              <a:buFont typeface="+mj-lt"/>
              <a:buAutoNum type="arabicPeriod"/>
            </a:pPr>
            <a:r>
              <a:rPr lang="en-US" sz="2800" dirty="0">
                <a:latin typeface="Cambria" panose="02040503050406030204" pitchFamily="18" charset="0"/>
                <a:ea typeface="Cambria" panose="02040503050406030204" pitchFamily="18" charset="0"/>
              </a:rPr>
              <a:t>R2T4 Resources and References</a:t>
            </a:r>
          </a:p>
          <a:p>
            <a:pPr>
              <a:lnSpc>
                <a:spcPct val="170000"/>
              </a:lnSpc>
              <a:buClr>
                <a:schemeClr val="accent2">
                  <a:lumMod val="75000"/>
                </a:schemeClr>
              </a:buClr>
            </a:pP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304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F97EBE3-2BD4-4080-84C5-3AEF2FA07E04}"/>
              </a:ext>
            </a:extLst>
          </p:cNvPr>
          <p:cNvSpPr>
            <a:spLocks noGrp="1"/>
          </p:cNvSpPr>
          <p:nvPr>
            <p:ph type="title"/>
          </p:nvPr>
        </p:nvSpPr>
        <p:spPr bwMode="auto">
          <a:xfrm>
            <a:off x="817321" y="395623"/>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Clock hour programs </a:t>
            </a:r>
          </a:p>
        </p:txBody>
      </p:sp>
      <p:sp>
        <p:nvSpPr>
          <p:cNvPr id="51203" name="Content Placeholder 5">
            <a:extLst>
              <a:ext uri="{FF2B5EF4-FFF2-40B4-BE49-F238E27FC236}">
                <a16:creationId xmlns:a16="http://schemas.microsoft.com/office/drawing/2014/main" id="{5CABF943-BA7F-44B5-8BC6-6FEE23C98FA4}"/>
              </a:ext>
            </a:extLst>
          </p:cNvPr>
          <p:cNvSpPr>
            <a:spLocks noGrp="1"/>
          </p:cNvSpPr>
          <p:nvPr>
            <p:ph idx="4294967295"/>
          </p:nvPr>
        </p:nvSpPr>
        <p:spPr bwMode="auto">
          <a:xfrm>
            <a:off x="817321" y="1795127"/>
            <a:ext cx="10260465" cy="43361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2200" b="1" u="sng" dirty="0">
                <a:ea typeface="Cambria" panose="02040503050406030204" pitchFamily="18" charset="0"/>
              </a:rPr>
              <a:t>Question</a:t>
            </a:r>
            <a:r>
              <a:rPr lang="en-US" altLang="en-US" sz="2200" b="1" dirty="0">
                <a:ea typeface="Cambria" panose="02040503050406030204" pitchFamily="18" charset="0"/>
              </a:rPr>
              <a:t>: </a:t>
            </a:r>
            <a:r>
              <a:rPr lang="en-US" sz="1800" b="0" i="0" dirty="0">
                <a:solidFill>
                  <a:srgbClr val="030A13"/>
                </a:solidFill>
                <a:effectLst/>
                <a:latin typeface="Cambria "/>
              </a:rPr>
              <a:t>Our State permits students to graduate prior to completing all of the clock hours normally established in a program if the students can demonstrate that they have mastered all the skills in the program. One of our students has graduated from a 900-hour clock hour program before successfully completing all of the clock hours in the program that is established in our institution’s Eligibility and Certification Approval Report (ECAR). The student graduated having successfully completed only 750 clock hours. Given the changes to the regulations effective July 1, 2021, is this student exempt from the R2T4 requirements? </a:t>
            </a:r>
          </a:p>
          <a:p>
            <a:pPr marL="0" indent="0">
              <a:buNone/>
            </a:pPr>
            <a:r>
              <a:rPr lang="en-US" altLang="en-US" sz="2200" b="1" u="sng" dirty="0">
                <a:ea typeface="Cambria" panose="02040503050406030204" pitchFamily="18" charset="0"/>
              </a:rPr>
              <a:t>Answer</a:t>
            </a:r>
            <a:r>
              <a:rPr lang="en-US" altLang="en-US" sz="2200" b="1" dirty="0">
                <a:ea typeface="Cambria" panose="02040503050406030204" pitchFamily="18" charset="0"/>
              </a:rPr>
              <a:t>:</a:t>
            </a:r>
            <a:r>
              <a:rPr lang="en-US" sz="2200" b="0" i="0" dirty="0">
                <a:solidFill>
                  <a:srgbClr val="030A13"/>
                </a:solidFill>
                <a:effectLst/>
                <a:latin typeface="Helvetica Neue"/>
              </a:rPr>
              <a:t> </a:t>
            </a:r>
            <a:r>
              <a:rPr lang="en-US" sz="1800" b="0" i="0" dirty="0">
                <a:solidFill>
                  <a:srgbClr val="030A13"/>
                </a:solidFill>
                <a:effectLst/>
                <a:latin typeface="Cambria "/>
              </a:rPr>
              <a:t>Yes. Although the student did not successfully complete all the clock hours in the program, they are not treated as a withdrawal and the institution is not required to perform an R2T4 calculation because the student graduated from the program.</a:t>
            </a:r>
          </a:p>
          <a:p>
            <a:pPr marL="0" indent="0">
              <a:buNone/>
            </a:pPr>
            <a:r>
              <a:rPr lang="en-US" sz="1800" dirty="0">
                <a:solidFill>
                  <a:srgbClr val="030A13"/>
                </a:solidFill>
                <a:latin typeface="Cambria "/>
              </a:rPr>
              <a:t>However, the student may be subject to recalculation of their Title IV eligibility. I</a:t>
            </a:r>
            <a:r>
              <a:rPr lang="en-US" sz="1800" b="0" i="0" dirty="0">
                <a:solidFill>
                  <a:srgbClr val="030A13"/>
                </a:solidFill>
                <a:effectLst/>
                <a:latin typeface="Cambria "/>
              </a:rPr>
              <a:t>f a student graduates from a </a:t>
            </a:r>
            <a:r>
              <a:rPr lang="en-US" sz="1800" b="0" i="1">
                <a:solidFill>
                  <a:srgbClr val="030A13"/>
                </a:solidFill>
                <a:effectLst/>
                <a:latin typeface="Cambria "/>
              </a:rPr>
              <a:t>clock hour program </a:t>
            </a:r>
            <a:r>
              <a:rPr lang="en-US" sz="1800" b="0" i="0" dirty="0">
                <a:solidFill>
                  <a:srgbClr val="030A13"/>
                </a:solidFill>
                <a:effectLst/>
                <a:latin typeface="Cambria "/>
              </a:rPr>
              <a:t>without successfully completing all of the established clock hours in the program, the institution must recalculate the student’s eligibility for</a:t>
            </a:r>
            <a:r>
              <a:rPr lang="en-US" sz="1800">
                <a:solidFill>
                  <a:srgbClr val="FF0000"/>
                </a:solidFill>
                <a:latin typeface="Cambria "/>
              </a:rPr>
              <a:t> </a:t>
            </a:r>
            <a:r>
              <a:rPr lang="en-US" sz="1800" b="0" i="0">
                <a:effectLst/>
                <a:latin typeface="Cambria "/>
              </a:rPr>
              <a:t>Title IV aid </a:t>
            </a:r>
            <a:r>
              <a:rPr lang="en-US" sz="1800" b="0" i="0" dirty="0">
                <a:solidFill>
                  <a:srgbClr val="030A13"/>
                </a:solidFill>
                <a:effectLst/>
                <a:latin typeface="Cambria "/>
              </a:rPr>
              <a:t>in the program and must perform a new proration of the student’s Pell Grants and Direct Loans as if the student had been enrolled in a program with fewer clock hours.</a:t>
            </a:r>
            <a:endParaRPr lang="en-US" sz="1800" b="0" i="0">
              <a:solidFill>
                <a:srgbClr val="030A13"/>
              </a:solidFill>
              <a:effectLst/>
              <a:latin typeface="Cambria "/>
            </a:endParaRPr>
          </a:p>
          <a:p>
            <a:pPr marL="0" indent="0">
              <a:buNone/>
            </a:pPr>
            <a:endParaRPr lang="en-US" altLang="en-US" sz="1800">
              <a:solidFill>
                <a:srgbClr val="030A13"/>
              </a:solidFill>
              <a:latin typeface="Cambria "/>
              <a:ea typeface="Cambria" panose="02040503050406030204" pitchFamily="18" charset="0"/>
            </a:endParaRPr>
          </a:p>
          <a:p>
            <a:pPr marL="0" indent="0">
              <a:buNone/>
            </a:pPr>
            <a:r>
              <a:rPr lang="en-US" altLang="en-US" sz="1800">
                <a:solidFill>
                  <a:srgbClr val="030A13"/>
                </a:solidFill>
                <a:latin typeface="Cambria "/>
                <a:ea typeface="Cambria" panose="02040503050406030204" pitchFamily="18" charset="0"/>
              </a:rPr>
              <a:t>(CHP-Q1)</a:t>
            </a:r>
          </a:p>
        </p:txBody>
      </p:sp>
      <p:sp>
        <p:nvSpPr>
          <p:cNvPr id="4" name="Slide Number Placeholder 1">
            <a:extLst>
              <a:ext uri="{FF2B5EF4-FFF2-40B4-BE49-F238E27FC236}">
                <a16:creationId xmlns:a16="http://schemas.microsoft.com/office/drawing/2014/main" id="{92E77039-F53F-4BE4-9BB3-8A2685A52BA8}"/>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30</a:t>
            </a:fld>
            <a:endParaRPr lang="en-US" dirty="0"/>
          </a:p>
        </p:txBody>
      </p:sp>
      <p:pic>
        <p:nvPicPr>
          <p:cNvPr id="7" name="Graphic 6">
            <a:extLst>
              <a:ext uri="{FF2B5EF4-FFF2-40B4-BE49-F238E27FC236}">
                <a16:creationId xmlns:a16="http://schemas.microsoft.com/office/drawing/2014/main" id="{F12DAF04-1FD3-4854-90E2-39F90BB9B37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04245" y="726693"/>
            <a:ext cx="870433" cy="87043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F97EBE3-2BD4-4080-84C5-3AEF2FA07E04}"/>
              </a:ext>
            </a:extLst>
          </p:cNvPr>
          <p:cNvSpPr>
            <a:spLocks noGrp="1"/>
          </p:cNvSpPr>
          <p:nvPr>
            <p:ph type="title"/>
          </p:nvPr>
        </p:nvSpPr>
        <p:spPr bwMode="auto">
          <a:xfrm>
            <a:off x="817321" y="395623"/>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Clock hour programs </a:t>
            </a:r>
          </a:p>
        </p:txBody>
      </p:sp>
      <p:sp>
        <p:nvSpPr>
          <p:cNvPr id="4" name="Slide Number Placeholder 1">
            <a:extLst>
              <a:ext uri="{FF2B5EF4-FFF2-40B4-BE49-F238E27FC236}">
                <a16:creationId xmlns:a16="http://schemas.microsoft.com/office/drawing/2014/main" id="{92E77039-F53F-4BE4-9BB3-8A2685A52BA8}"/>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31</a:t>
            </a:fld>
            <a:endParaRPr lang="en-US" dirty="0"/>
          </a:p>
        </p:txBody>
      </p:sp>
      <p:graphicFrame>
        <p:nvGraphicFramePr>
          <p:cNvPr id="7" name="Table 6">
            <a:extLst>
              <a:ext uri="{FF2B5EF4-FFF2-40B4-BE49-F238E27FC236}">
                <a16:creationId xmlns:a16="http://schemas.microsoft.com/office/drawing/2014/main" id="{B1626473-4AC3-46F4-92B2-E65C1DEC44F8}"/>
              </a:ext>
            </a:extLst>
          </p:cNvPr>
          <p:cNvGraphicFramePr>
            <a:graphicFrameLocks noGrp="1"/>
          </p:cNvGraphicFramePr>
          <p:nvPr>
            <p:extLst>
              <p:ext uri="{D42A27DB-BD31-4B8C-83A1-F6EECF244321}">
                <p14:modId xmlns:p14="http://schemas.microsoft.com/office/powerpoint/2010/main" val="3028446264"/>
              </p:ext>
            </p:extLst>
          </p:nvPr>
        </p:nvGraphicFramePr>
        <p:xfrm>
          <a:off x="1062385" y="2143493"/>
          <a:ext cx="9975730" cy="2621280"/>
        </p:xfrm>
        <a:graphic>
          <a:graphicData uri="http://schemas.openxmlformats.org/drawingml/2006/table">
            <a:tbl>
              <a:tblPr firstRow="1" bandRow="1">
                <a:tableStyleId>{5C22544A-7EE6-4342-B048-85BDC9FD1C3A}</a:tableStyleId>
              </a:tblPr>
              <a:tblGrid>
                <a:gridCol w="9975730">
                  <a:extLst>
                    <a:ext uri="{9D8B030D-6E8A-4147-A177-3AD203B41FA5}">
                      <a16:colId xmlns:a16="http://schemas.microsoft.com/office/drawing/2014/main" val="3704578554"/>
                    </a:ext>
                  </a:extLst>
                </a:gridCol>
              </a:tblGrid>
              <a:tr h="322263">
                <a:tc>
                  <a: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r>
                        <a:rPr lang="en-US" sz="2000" dirty="0">
                          <a:solidFill>
                            <a:schemeClr val="bg2"/>
                          </a:solidFill>
                          <a:latin typeface="+mn-lt"/>
                          <a:ea typeface="Cambria" panose="02040503050406030204" pitchFamily="18" charset="0"/>
                        </a:rPr>
                        <a:t>Graduating Early from a Clock-Hour Program </a:t>
                      </a:r>
                      <a:endParaRPr lang="en-US" sz="2000" dirty="0">
                        <a:latin typeface="+mn-lt"/>
                      </a:endParaRPr>
                    </a:p>
                  </a:txBody>
                  <a:tcPr/>
                </a:tc>
                <a:extLst>
                  <a:ext uri="{0D108BD9-81ED-4DB2-BD59-A6C34878D82A}">
                    <a16:rowId xmlns:a16="http://schemas.microsoft.com/office/drawing/2014/main" val="1587247124"/>
                  </a:ext>
                </a:extLst>
              </a:tr>
              <a:tr h="2087194">
                <a:tc>
                  <a:txBody>
                    <a:bodyPr/>
                    <a:lstStyle/>
                    <a:p>
                      <a:pPr marL="285750" indent="-285750">
                        <a:buFont typeface="Arial" panose="020B0604020202020204" pitchFamily="34" charset="0"/>
                        <a:buChar char="•"/>
                      </a:pPr>
                      <a:r>
                        <a:rPr lang="en-US" sz="2000" i="0" dirty="0">
                          <a:solidFill>
                            <a:schemeClr val="tx1"/>
                          </a:solidFill>
                          <a:latin typeface="+mn-lt"/>
                        </a:rPr>
                        <a:t>Student enrolls in a 900 clock-hour program</a:t>
                      </a:r>
                    </a:p>
                    <a:p>
                      <a:pPr marL="285750" indent="-285750">
                        <a:buFont typeface="Arial" panose="020B0604020202020204" pitchFamily="34" charset="0"/>
                        <a:buChar char="•"/>
                      </a:pPr>
                      <a:r>
                        <a:rPr lang="en-US" sz="2000" i="0" dirty="0">
                          <a:solidFill>
                            <a:schemeClr val="tx1"/>
                          </a:solidFill>
                          <a:latin typeface="+mn-lt"/>
                        </a:rPr>
                        <a:t>Student has 0 EFC </a:t>
                      </a:r>
                    </a:p>
                    <a:p>
                      <a:pPr marL="731520" indent="-285750">
                        <a:buFont typeface="Arial" panose="020B0604020202020204" pitchFamily="34" charset="0"/>
                        <a:buChar char="•"/>
                      </a:pPr>
                      <a:r>
                        <a:rPr lang="en-US" sz="2000" i="0" dirty="0">
                          <a:solidFill>
                            <a:schemeClr val="tx1"/>
                          </a:solidFill>
                          <a:latin typeface="+mn-lt"/>
                        </a:rPr>
                        <a:t>Disbursed $6,495 in Pell </a:t>
                      </a:r>
                    </a:p>
                    <a:p>
                      <a:pPr marL="731520" indent="-285750">
                        <a:buFont typeface="Arial" panose="020B0604020202020204" pitchFamily="34" charset="0"/>
                        <a:buChar char="•"/>
                      </a:pPr>
                      <a:r>
                        <a:rPr lang="en-US" sz="2000" i="0" dirty="0">
                          <a:solidFill>
                            <a:schemeClr val="tx1"/>
                          </a:solidFill>
                          <a:latin typeface="+mn-lt"/>
                        </a:rPr>
                        <a:t>Disbursed $3,500 in Subsidized Direct Loan </a:t>
                      </a:r>
                    </a:p>
                    <a:p>
                      <a:pPr marL="0" indent="-285750">
                        <a:buFont typeface="Arial" panose="020B0604020202020204" pitchFamily="34" charset="0"/>
                        <a:buChar char="•"/>
                      </a:pPr>
                      <a:r>
                        <a:rPr lang="en-US" sz="2000" i="0" dirty="0">
                          <a:solidFill>
                            <a:schemeClr val="tx1"/>
                          </a:solidFill>
                          <a:latin typeface="+mn-lt"/>
                        </a:rPr>
                        <a:t>Student graduates early with 750 hours </a:t>
                      </a:r>
                    </a:p>
                    <a:p>
                      <a:pPr marL="0" indent="-285750">
                        <a:buFont typeface="Arial" panose="020B0604020202020204" pitchFamily="34" charset="0"/>
                        <a:buChar char="•"/>
                      </a:pPr>
                      <a:r>
                        <a:rPr lang="en-US" sz="2000" i="0" dirty="0">
                          <a:solidFill>
                            <a:schemeClr val="tx1"/>
                          </a:solidFill>
                          <a:latin typeface="+mn-lt"/>
                        </a:rPr>
                        <a:t>Recalculation required  for both Pell and Direct Loans </a:t>
                      </a:r>
                    </a:p>
                    <a:p>
                      <a:endParaRPr lang="en-US" sz="2000" dirty="0">
                        <a:latin typeface="+mn-lt"/>
                      </a:endParaRPr>
                    </a:p>
                  </a:txBody>
                  <a:tcPr/>
                </a:tc>
                <a:extLst>
                  <a:ext uri="{0D108BD9-81ED-4DB2-BD59-A6C34878D82A}">
                    <a16:rowId xmlns:a16="http://schemas.microsoft.com/office/drawing/2014/main" val="3607751544"/>
                  </a:ext>
                </a:extLst>
              </a:tr>
            </a:tbl>
          </a:graphicData>
        </a:graphic>
      </p:graphicFrame>
      <p:sp>
        <p:nvSpPr>
          <p:cNvPr id="5" name="TextBox 4">
            <a:extLst>
              <a:ext uri="{FF2B5EF4-FFF2-40B4-BE49-F238E27FC236}">
                <a16:creationId xmlns:a16="http://schemas.microsoft.com/office/drawing/2014/main" id="{771B61BB-3D3D-4433-9749-3B99DC7AE3B0}"/>
              </a:ext>
            </a:extLst>
          </p:cNvPr>
          <p:cNvSpPr txBox="1"/>
          <p:nvPr/>
        </p:nvSpPr>
        <p:spPr>
          <a:xfrm>
            <a:off x="1037689" y="1541124"/>
            <a:ext cx="3863083" cy="369332"/>
          </a:xfrm>
          <a:prstGeom prst="rect">
            <a:avLst/>
          </a:prstGeom>
          <a:noFill/>
        </p:spPr>
        <p:txBody>
          <a:bodyPr wrap="square" lIns="91440" tIns="45720" rIns="91440" bIns="45720" rtlCol="0" anchor="t">
            <a:spAutoFit/>
          </a:bodyPr>
          <a:lstStyle/>
          <a:p>
            <a:r>
              <a:rPr lang="en-US" dirty="0">
                <a:solidFill>
                  <a:srgbClr val="FF0000"/>
                </a:solidFill>
              </a:rPr>
              <a:t>EXAMPLE</a:t>
            </a:r>
          </a:p>
        </p:txBody>
      </p:sp>
    </p:spTree>
    <p:extLst>
      <p:ext uri="{BB962C8B-B14F-4D97-AF65-F5344CB8AC3E}">
        <p14:creationId xmlns:p14="http://schemas.microsoft.com/office/powerpoint/2010/main" val="936567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F97EBE3-2BD4-4080-84C5-3AEF2FA07E04}"/>
              </a:ext>
            </a:extLst>
          </p:cNvPr>
          <p:cNvSpPr>
            <a:spLocks noGrp="1"/>
          </p:cNvSpPr>
          <p:nvPr>
            <p:ph type="title"/>
          </p:nvPr>
        </p:nvSpPr>
        <p:spPr bwMode="auto">
          <a:xfrm>
            <a:off x="817321" y="395623"/>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Clock hour programs </a:t>
            </a:r>
          </a:p>
        </p:txBody>
      </p:sp>
      <p:sp>
        <p:nvSpPr>
          <p:cNvPr id="4" name="Slide Number Placeholder 1">
            <a:extLst>
              <a:ext uri="{FF2B5EF4-FFF2-40B4-BE49-F238E27FC236}">
                <a16:creationId xmlns:a16="http://schemas.microsoft.com/office/drawing/2014/main" id="{92E77039-F53F-4BE4-9BB3-8A2685A52BA8}"/>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32</a:t>
            </a:fld>
            <a:endParaRPr lang="en-US" dirty="0"/>
          </a:p>
        </p:txBody>
      </p:sp>
      <p:sp>
        <p:nvSpPr>
          <p:cNvPr id="5" name="TextBox 4">
            <a:extLst>
              <a:ext uri="{FF2B5EF4-FFF2-40B4-BE49-F238E27FC236}">
                <a16:creationId xmlns:a16="http://schemas.microsoft.com/office/drawing/2014/main" id="{771B61BB-3D3D-4433-9749-3B99DC7AE3B0}"/>
              </a:ext>
            </a:extLst>
          </p:cNvPr>
          <p:cNvSpPr txBox="1"/>
          <p:nvPr/>
        </p:nvSpPr>
        <p:spPr>
          <a:xfrm>
            <a:off x="1037689" y="1541124"/>
            <a:ext cx="3863083" cy="369332"/>
          </a:xfrm>
          <a:prstGeom prst="rect">
            <a:avLst/>
          </a:prstGeom>
          <a:noFill/>
        </p:spPr>
        <p:txBody>
          <a:bodyPr wrap="square" rtlCol="0">
            <a:spAutoFit/>
          </a:bodyPr>
          <a:lstStyle/>
          <a:p>
            <a:r>
              <a:rPr lang="en-US" dirty="0">
                <a:solidFill>
                  <a:srgbClr val="FF0000"/>
                </a:solidFill>
              </a:rPr>
              <a:t>EXAMPLE CONTINUED</a:t>
            </a:r>
          </a:p>
        </p:txBody>
      </p:sp>
      <p:graphicFrame>
        <p:nvGraphicFramePr>
          <p:cNvPr id="8" name="Table 12">
            <a:extLst>
              <a:ext uri="{FF2B5EF4-FFF2-40B4-BE49-F238E27FC236}">
                <a16:creationId xmlns:a16="http://schemas.microsoft.com/office/drawing/2014/main" id="{7271F3E5-1636-4FE3-9980-4F569918BA88}"/>
              </a:ext>
            </a:extLst>
          </p:cNvPr>
          <p:cNvGraphicFramePr>
            <a:graphicFrameLocks noGrp="1"/>
          </p:cNvGraphicFramePr>
          <p:nvPr>
            <p:extLst>
              <p:ext uri="{D42A27DB-BD31-4B8C-83A1-F6EECF244321}">
                <p14:modId xmlns:p14="http://schemas.microsoft.com/office/powerpoint/2010/main" val="45365984"/>
              </p:ext>
            </p:extLst>
          </p:nvPr>
        </p:nvGraphicFramePr>
        <p:xfrm>
          <a:off x="1037689" y="1999734"/>
          <a:ext cx="4376792" cy="3891615"/>
        </p:xfrm>
        <a:graphic>
          <a:graphicData uri="http://schemas.openxmlformats.org/drawingml/2006/table">
            <a:tbl>
              <a:tblPr firstRow="1" bandRow="1">
                <a:tableStyleId>{5C22544A-7EE6-4342-B048-85BDC9FD1C3A}</a:tableStyleId>
              </a:tblPr>
              <a:tblGrid>
                <a:gridCol w="4376792">
                  <a:extLst>
                    <a:ext uri="{9D8B030D-6E8A-4147-A177-3AD203B41FA5}">
                      <a16:colId xmlns:a16="http://schemas.microsoft.com/office/drawing/2014/main" val="2164264240"/>
                    </a:ext>
                  </a:extLst>
                </a:gridCol>
              </a:tblGrid>
              <a:tr h="335252">
                <a:tc>
                  <a:txBody>
                    <a:bodyPr/>
                    <a:lstStyle/>
                    <a:p>
                      <a:r>
                        <a:rPr lang="en-US" dirty="0"/>
                        <a:t>Pell </a:t>
                      </a:r>
                    </a:p>
                  </a:txBody>
                  <a:tcPr/>
                </a:tc>
                <a:extLst>
                  <a:ext uri="{0D108BD9-81ED-4DB2-BD59-A6C34878D82A}">
                    <a16:rowId xmlns:a16="http://schemas.microsoft.com/office/drawing/2014/main" val="3027633194"/>
                  </a:ext>
                </a:extLst>
              </a:tr>
              <a:tr h="541245">
                <a:tc>
                  <a:txBody>
                    <a:bodyPr/>
                    <a:lstStyle/>
                    <a:p>
                      <a:r>
                        <a:rPr lang="en-US" dirty="0"/>
                        <a:t>Original Calculation </a:t>
                      </a:r>
                    </a:p>
                  </a:txBody>
                  <a:tcPr/>
                </a:tc>
                <a:extLst>
                  <a:ext uri="{0D108BD9-81ED-4DB2-BD59-A6C34878D82A}">
                    <a16:rowId xmlns:a16="http://schemas.microsoft.com/office/drawing/2014/main" val="3790210206"/>
                  </a:ext>
                </a:extLst>
              </a:tr>
              <a:tr h="934205">
                <a:tc>
                  <a:txBody>
                    <a:bodyPr/>
                    <a:lstStyle/>
                    <a:p>
                      <a:r>
                        <a:rPr lang="en-US" dirty="0"/>
                        <a:t>450/900 * 6495</a:t>
                      </a:r>
                    </a:p>
                    <a:p>
                      <a:endParaRPr lang="en-US" dirty="0"/>
                    </a:p>
                    <a:p>
                      <a:r>
                        <a:rPr lang="en-US" dirty="0"/>
                        <a:t>Payment Period 1 - $3,247</a:t>
                      </a:r>
                    </a:p>
                    <a:p>
                      <a:r>
                        <a:rPr lang="en-US" dirty="0"/>
                        <a:t>Payment Period 2 - $3,248</a:t>
                      </a:r>
                    </a:p>
                  </a:txBody>
                  <a:tcPr/>
                </a:tc>
                <a:extLst>
                  <a:ext uri="{0D108BD9-81ED-4DB2-BD59-A6C34878D82A}">
                    <a16:rowId xmlns:a16="http://schemas.microsoft.com/office/drawing/2014/main" val="4076725632"/>
                  </a:ext>
                </a:extLst>
              </a:tr>
              <a:tr h="607170">
                <a:tc>
                  <a:txBody>
                    <a:bodyPr/>
                    <a:lstStyle/>
                    <a:p>
                      <a:r>
                        <a:rPr lang="en-US" dirty="0"/>
                        <a:t>Pell Recalculation </a:t>
                      </a:r>
                    </a:p>
                  </a:txBody>
                  <a:tcPr/>
                </a:tc>
                <a:extLst>
                  <a:ext uri="{0D108BD9-81ED-4DB2-BD59-A6C34878D82A}">
                    <a16:rowId xmlns:a16="http://schemas.microsoft.com/office/drawing/2014/main" val="921849435"/>
                  </a:ext>
                </a:extLst>
              </a:tr>
              <a:tr h="300192">
                <a:tc>
                  <a:txBody>
                    <a:bodyPr/>
                    <a:lstStyle/>
                    <a:p>
                      <a:r>
                        <a:rPr lang="en-US" dirty="0"/>
                        <a:t>375/900 * 6495 </a:t>
                      </a:r>
                    </a:p>
                    <a:p>
                      <a:endParaRPr lang="en-US" dirty="0"/>
                    </a:p>
                    <a:p>
                      <a:r>
                        <a:rPr lang="en-US" dirty="0"/>
                        <a:t>Payment Period 1 - $2706</a:t>
                      </a:r>
                    </a:p>
                    <a:p>
                      <a:r>
                        <a:rPr lang="en-US" dirty="0"/>
                        <a:t>Payment Period 2 - $2706  </a:t>
                      </a:r>
                    </a:p>
                  </a:txBody>
                  <a:tcPr/>
                </a:tc>
                <a:extLst>
                  <a:ext uri="{0D108BD9-81ED-4DB2-BD59-A6C34878D82A}">
                    <a16:rowId xmlns:a16="http://schemas.microsoft.com/office/drawing/2014/main" val="3946847056"/>
                  </a:ext>
                </a:extLst>
              </a:tr>
            </a:tbl>
          </a:graphicData>
        </a:graphic>
      </p:graphicFrame>
      <p:graphicFrame>
        <p:nvGraphicFramePr>
          <p:cNvPr id="15" name="Table 12">
            <a:extLst>
              <a:ext uri="{FF2B5EF4-FFF2-40B4-BE49-F238E27FC236}">
                <a16:creationId xmlns:a16="http://schemas.microsoft.com/office/drawing/2014/main" id="{BD309D35-758B-4260-A349-D4C156C8EB8C}"/>
              </a:ext>
            </a:extLst>
          </p:cNvPr>
          <p:cNvGraphicFramePr>
            <a:graphicFrameLocks noGrp="1"/>
          </p:cNvGraphicFramePr>
          <p:nvPr>
            <p:extLst>
              <p:ext uri="{D42A27DB-BD31-4B8C-83A1-F6EECF244321}">
                <p14:modId xmlns:p14="http://schemas.microsoft.com/office/powerpoint/2010/main" val="3977600839"/>
              </p:ext>
            </p:extLst>
          </p:nvPr>
        </p:nvGraphicFramePr>
        <p:xfrm>
          <a:off x="6519686" y="1999734"/>
          <a:ext cx="4376792" cy="3891615"/>
        </p:xfrm>
        <a:graphic>
          <a:graphicData uri="http://schemas.openxmlformats.org/drawingml/2006/table">
            <a:tbl>
              <a:tblPr firstRow="1" bandRow="1">
                <a:tableStyleId>{5C22544A-7EE6-4342-B048-85BDC9FD1C3A}</a:tableStyleId>
              </a:tblPr>
              <a:tblGrid>
                <a:gridCol w="4376792">
                  <a:extLst>
                    <a:ext uri="{9D8B030D-6E8A-4147-A177-3AD203B41FA5}">
                      <a16:colId xmlns:a16="http://schemas.microsoft.com/office/drawing/2014/main" val="2164264240"/>
                    </a:ext>
                  </a:extLst>
                </a:gridCol>
              </a:tblGrid>
              <a:tr h="335252">
                <a:tc>
                  <a:txBody>
                    <a:bodyPr/>
                    <a:lstStyle/>
                    <a:p>
                      <a:r>
                        <a:rPr lang="en-US" dirty="0"/>
                        <a:t>Loans</a:t>
                      </a:r>
                    </a:p>
                  </a:txBody>
                  <a:tcPr/>
                </a:tc>
                <a:extLst>
                  <a:ext uri="{0D108BD9-81ED-4DB2-BD59-A6C34878D82A}">
                    <a16:rowId xmlns:a16="http://schemas.microsoft.com/office/drawing/2014/main" val="3027633194"/>
                  </a:ext>
                </a:extLst>
              </a:tr>
              <a:tr h="541245">
                <a:tc>
                  <a:txBody>
                    <a:bodyPr/>
                    <a:lstStyle/>
                    <a:p>
                      <a:r>
                        <a:rPr lang="en-US" dirty="0"/>
                        <a:t>Original Calculation </a:t>
                      </a:r>
                    </a:p>
                  </a:txBody>
                  <a:tcPr/>
                </a:tc>
                <a:extLst>
                  <a:ext uri="{0D108BD9-81ED-4DB2-BD59-A6C34878D82A}">
                    <a16:rowId xmlns:a16="http://schemas.microsoft.com/office/drawing/2014/main" val="3790210206"/>
                  </a:ext>
                </a:extLst>
              </a:tr>
              <a:tr h="934205">
                <a:tc>
                  <a:txBody>
                    <a:bodyPr/>
                    <a:lstStyle/>
                    <a:p>
                      <a:r>
                        <a:rPr lang="en-US" dirty="0"/>
                        <a:t>450/900 * 3500</a:t>
                      </a:r>
                    </a:p>
                    <a:p>
                      <a:endParaRPr lang="en-US" dirty="0"/>
                    </a:p>
                    <a:p>
                      <a:r>
                        <a:rPr lang="en-US" dirty="0"/>
                        <a:t>Payment Period 1 - $1,750</a:t>
                      </a:r>
                    </a:p>
                    <a:p>
                      <a:r>
                        <a:rPr lang="en-US" dirty="0"/>
                        <a:t>Payment Period 2 - $1,750</a:t>
                      </a:r>
                    </a:p>
                  </a:txBody>
                  <a:tcPr/>
                </a:tc>
                <a:extLst>
                  <a:ext uri="{0D108BD9-81ED-4DB2-BD59-A6C34878D82A}">
                    <a16:rowId xmlns:a16="http://schemas.microsoft.com/office/drawing/2014/main" val="4076725632"/>
                  </a:ext>
                </a:extLst>
              </a:tr>
              <a:tr h="607170">
                <a:tc>
                  <a:txBody>
                    <a:bodyPr/>
                    <a:lstStyle/>
                    <a:p>
                      <a:r>
                        <a:rPr lang="en-US" dirty="0"/>
                        <a:t>Loan Recalculation </a:t>
                      </a:r>
                    </a:p>
                  </a:txBody>
                  <a:tcPr/>
                </a:tc>
                <a:extLst>
                  <a:ext uri="{0D108BD9-81ED-4DB2-BD59-A6C34878D82A}">
                    <a16:rowId xmlns:a16="http://schemas.microsoft.com/office/drawing/2014/main" val="921849435"/>
                  </a:ext>
                </a:extLst>
              </a:tr>
              <a:tr h="300192">
                <a:tc>
                  <a:txBody>
                    <a:bodyPr/>
                    <a:lstStyle/>
                    <a:p>
                      <a:r>
                        <a:rPr lang="en-US" dirty="0"/>
                        <a:t>375/900 * 3500 </a:t>
                      </a:r>
                    </a:p>
                    <a:p>
                      <a:endParaRPr lang="en-US" dirty="0"/>
                    </a:p>
                    <a:p>
                      <a:r>
                        <a:rPr lang="en-US" dirty="0"/>
                        <a:t>Payment Period 1 - $ 1,458</a:t>
                      </a:r>
                    </a:p>
                    <a:p>
                      <a:r>
                        <a:rPr lang="en-US" dirty="0"/>
                        <a:t>Payment Period 2 - $1,459 </a:t>
                      </a:r>
                    </a:p>
                  </a:txBody>
                  <a:tcPr/>
                </a:tc>
                <a:extLst>
                  <a:ext uri="{0D108BD9-81ED-4DB2-BD59-A6C34878D82A}">
                    <a16:rowId xmlns:a16="http://schemas.microsoft.com/office/drawing/2014/main" val="3946847056"/>
                  </a:ext>
                </a:extLst>
              </a:tr>
            </a:tbl>
          </a:graphicData>
        </a:graphic>
      </p:graphicFrame>
    </p:spTree>
    <p:extLst>
      <p:ext uri="{BB962C8B-B14F-4D97-AF65-F5344CB8AC3E}">
        <p14:creationId xmlns:p14="http://schemas.microsoft.com/office/powerpoint/2010/main" val="305631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F97EBE3-2BD4-4080-84C5-3AEF2FA07E04}"/>
              </a:ext>
            </a:extLst>
          </p:cNvPr>
          <p:cNvSpPr>
            <a:spLocks noGrp="1"/>
          </p:cNvSpPr>
          <p:nvPr>
            <p:ph type="title"/>
          </p:nvPr>
        </p:nvSpPr>
        <p:spPr bwMode="auto">
          <a:xfrm>
            <a:off x="817321" y="395623"/>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Clock hour programs </a:t>
            </a:r>
          </a:p>
        </p:txBody>
      </p:sp>
      <p:sp>
        <p:nvSpPr>
          <p:cNvPr id="4" name="Slide Number Placeholder 1">
            <a:extLst>
              <a:ext uri="{FF2B5EF4-FFF2-40B4-BE49-F238E27FC236}">
                <a16:creationId xmlns:a16="http://schemas.microsoft.com/office/drawing/2014/main" id="{92E77039-F53F-4BE4-9BB3-8A2685A52BA8}"/>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33</a:t>
            </a:fld>
            <a:endParaRPr lang="en-US" dirty="0"/>
          </a:p>
        </p:txBody>
      </p:sp>
      <p:sp>
        <p:nvSpPr>
          <p:cNvPr id="5" name="TextBox 4">
            <a:extLst>
              <a:ext uri="{FF2B5EF4-FFF2-40B4-BE49-F238E27FC236}">
                <a16:creationId xmlns:a16="http://schemas.microsoft.com/office/drawing/2014/main" id="{771B61BB-3D3D-4433-9749-3B99DC7AE3B0}"/>
              </a:ext>
            </a:extLst>
          </p:cNvPr>
          <p:cNvSpPr txBox="1"/>
          <p:nvPr/>
        </p:nvSpPr>
        <p:spPr>
          <a:xfrm>
            <a:off x="1037689" y="1541124"/>
            <a:ext cx="3863083" cy="369332"/>
          </a:xfrm>
          <a:prstGeom prst="rect">
            <a:avLst/>
          </a:prstGeom>
          <a:noFill/>
        </p:spPr>
        <p:txBody>
          <a:bodyPr wrap="square" rtlCol="0">
            <a:spAutoFit/>
          </a:bodyPr>
          <a:lstStyle/>
          <a:p>
            <a:r>
              <a:rPr lang="en-US" dirty="0">
                <a:solidFill>
                  <a:srgbClr val="FF0000"/>
                </a:solidFill>
              </a:rPr>
              <a:t>EXAMPLE CONTINUED</a:t>
            </a:r>
          </a:p>
        </p:txBody>
      </p:sp>
      <p:graphicFrame>
        <p:nvGraphicFramePr>
          <p:cNvPr id="8" name="Table 12">
            <a:extLst>
              <a:ext uri="{FF2B5EF4-FFF2-40B4-BE49-F238E27FC236}">
                <a16:creationId xmlns:a16="http://schemas.microsoft.com/office/drawing/2014/main" id="{7271F3E5-1636-4FE3-9980-4F569918BA88}"/>
              </a:ext>
            </a:extLst>
          </p:cNvPr>
          <p:cNvGraphicFramePr>
            <a:graphicFrameLocks noGrp="1"/>
          </p:cNvGraphicFramePr>
          <p:nvPr>
            <p:extLst>
              <p:ext uri="{D42A27DB-BD31-4B8C-83A1-F6EECF244321}">
                <p14:modId xmlns:p14="http://schemas.microsoft.com/office/powerpoint/2010/main" val="675074974"/>
              </p:ext>
            </p:extLst>
          </p:nvPr>
        </p:nvGraphicFramePr>
        <p:xfrm>
          <a:off x="1037689" y="1999734"/>
          <a:ext cx="4376792" cy="3342975"/>
        </p:xfrm>
        <a:graphic>
          <a:graphicData uri="http://schemas.openxmlformats.org/drawingml/2006/table">
            <a:tbl>
              <a:tblPr firstRow="1" bandRow="1">
                <a:tableStyleId>{5C22544A-7EE6-4342-B048-85BDC9FD1C3A}</a:tableStyleId>
              </a:tblPr>
              <a:tblGrid>
                <a:gridCol w="4376792">
                  <a:extLst>
                    <a:ext uri="{9D8B030D-6E8A-4147-A177-3AD203B41FA5}">
                      <a16:colId xmlns:a16="http://schemas.microsoft.com/office/drawing/2014/main" val="2164264240"/>
                    </a:ext>
                  </a:extLst>
                </a:gridCol>
              </a:tblGrid>
              <a:tr h="157787">
                <a:tc>
                  <a:txBody>
                    <a:bodyPr/>
                    <a:lstStyle/>
                    <a:p>
                      <a:r>
                        <a:rPr lang="en-US" dirty="0"/>
                        <a:t>Pell </a:t>
                      </a:r>
                    </a:p>
                  </a:txBody>
                  <a:tcPr/>
                </a:tc>
                <a:extLst>
                  <a:ext uri="{0D108BD9-81ED-4DB2-BD59-A6C34878D82A}">
                    <a16:rowId xmlns:a16="http://schemas.microsoft.com/office/drawing/2014/main" val="3027633194"/>
                  </a:ext>
                </a:extLst>
              </a:tr>
              <a:tr h="541245">
                <a:tc>
                  <a:txBody>
                    <a:bodyPr/>
                    <a:lstStyle/>
                    <a:p>
                      <a:r>
                        <a:rPr lang="en-US" dirty="0"/>
                        <a:t>Reduce Pell for each payment period </a:t>
                      </a:r>
                    </a:p>
                  </a:txBody>
                  <a:tcPr/>
                </a:tc>
                <a:extLst>
                  <a:ext uri="{0D108BD9-81ED-4DB2-BD59-A6C34878D82A}">
                    <a16:rowId xmlns:a16="http://schemas.microsoft.com/office/drawing/2014/main" val="3790210206"/>
                  </a:ext>
                </a:extLst>
              </a:tr>
              <a:tr h="934205">
                <a:tc>
                  <a:txBody>
                    <a:bodyPr/>
                    <a:lstStyle/>
                    <a:p>
                      <a:r>
                        <a:rPr lang="en-US" dirty="0"/>
                        <a:t>Payment Period 1</a:t>
                      </a:r>
                    </a:p>
                    <a:p>
                      <a:r>
                        <a:rPr lang="en-US" dirty="0"/>
                        <a:t>3247-2706 = $541</a:t>
                      </a:r>
                    </a:p>
                    <a:p>
                      <a:endParaRPr lang="en-US" dirty="0"/>
                    </a:p>
                    <a:p>
                      <a:r>
                        <a:rPr lang="en-US" dirty="0"/>
                        <a:t>Payment Period 2</a:t>
                      </a:r>
                    </a:p>
                    <a:p>
                      <a:r>
                        <a:rPr lang="en-US" dirty="0"/>
                        <a:t>3248-2706 = $542</a:t>
                      </a:r>
                    </a:p>
                  </a:txBody>
                  <a:tcPr/>
                </a:tc>
                <a:extLst>
                  <a:ext uri="{0D108BD9-81ED-4DB2-BD59-A6C34878D82A}">
                    <a16:rowId xmlns:a16="http://schemas.microsoft.com/office/drawing/2014/main" val="4076725632"/>
                  </a:ext>
                </a:extLst>
              </a:tr>
              <a:tr h="607170">
                <a:tc>
                  <a:txBody>
                    <a:bodyPr/>
                    <a:lstStyle/>
                    <a:p>
                      <a:r>
                        <a:rPr lang="en-US" dirty="0"/>
                        <a:t>Total to return to ED</a:t>
                      </a:r>
                    </a:p>
                  </a:txBody>
                  <a:tcPr/>
                </a:tc>
                <a:extLst>
                  <a:ext uri="{0D108BD9-81ED-4DB2-BD59-A6C34878D82A}">
                    <a16:rowId xmlns:a16="http://schemas.microsoft.com/office/drawing/2014/main" val="921849435"/>
                  </a:ext>
                </a:extLst>
              </a:tr>
              <a:tr h="300192">
                <a:tc>
                  <a:txBody>
                    <a:bodyPr/>
                    <a:lstStyle/>
                    <a:p>
                      <a:r>
                        <a:rPr lang="en-US" dirty="0"/>
                        <a:t>541 + 542 = $1083</a:t>
                      </a:r>
                    </a:p>
                  </a:txBody>
                  <a:tcPr/>
                </a:tc>
                <a:extLst>
                  <a:ext uri="{0D108BD9-81ED-4DB2-BD59-A6C34878D82A}">
                    <a16:rowId xmlns:a16="http://schemas.microsoft.com/office/drawing/2014/main" val="3946847056"/>
                  </a:ext>
                </a:extLst>
              </a:tr>
            </a:tbl>
          </a:graphicData>
        </a:graphic>
      </p:graphicFrame>
      <p:graphicFrame>
        <p:nvGraphicFramePr>
          <p:cNvPr id="9" name="Table 12">
            <a:extLst>
              <a:ext uri="{FF2B5EF4-FFF2-40B4-BE49-F238E27FC236}">
                <a16:creationId xmlns:a16="http://schemas.microsoft.com/office/drawing/2014/main" id="{476562D8-5431-4532-BF56-A2C4F717971D}"/>
              </a:ext>
            </a:extLst>
          </p:cNvPr>
          <p:cNvGraphicFramePr>
            <a:graphicFrameLocks noGrp="1"/>
          </p:cNvGraphicFramePr>
          <p:nvPr>
            <p:extLst>
              <p:ext uri="{D42A27DB-BD31-4B8C-83A1-F6EECF244321}">
                <p14:modId xmlns:p14="http://schemas.microsoft.com/office/powerpoint/2010/main" val="3260641967"/>
              </p:ext>
            </p:extLst>
          </p:nvPr>
        </p:nvGraphicFramePr>
        <p:xfrm>
          <a:off x="6488664" y="1999733"/>
          <a:ext cx="4376792" cy="3342975"/>
        </p:xfrm>
        <a:graphic>
          <a:graphicData uri="http://schemas.openxmlformats.org/drawingml/2006/table">
            <a:tbl>
              <a:tblPr firstRow="1" bandRow="1">
                <a:tableStyleId>{5C22544A-7EE6-4342-B048-85BDC9FD1C3A}</a:tableStyleId>
              </a:tblPr>
              <a:tblGrid>
                <a:gridCol w="4376792">
                  <a:extLst>
                    <a:ext uri="{9D8B030D-6E8A-4147-A177-3AD203B41FA5}">
                      <a16:colId xmlns:a16="http://schemas.microsoft.com/office/drawing/2014/main" val="2164264240"/>
                    </a:ext>
                  </a:extLst>
                </a:gridCol>
              </a:tblGrid>
              <a:tr h="157787">
                <a:tc>
                  <a:txBody>
                    <a:bodyPr/>
                    <a:lstStyle/>
                    <a:p>
                      <a:r>
                        <a:rPr lang="en-US" dirty="0"/>
                        <a:t>Loans</a:t>
                      </a:r>
                    </a:p>
                  </a:txBody>
                  <a:tcPr/>
                </a:tc>
                <a:extLst>
                  <a:ext uri="{0D108BD9-81ED-4DB2-BD59-A6C34878D82A}">
                    <a16:rowId xmlns:a16="http://schemas.microsoft.com/office/drawing/2014/main" val="3027633194"/>
                  </a:ext>
                </a:extLst>
              </a:tr>
              <a:tr h="541245">
                <a:tc>
                  <a:txBody>
                    <a:bodyPr/>
                    <a:lstStyle/>
                    <a:p>
                      <a:r>
                        <a:rPr lang="en-US"/>
                        <a:t>Reduce </a:t>
                      </a:r>
                      <a:r>
                        <a:rPr lang="en-US">
                          <a:solidFill>
                            <a:schemeClr val="tx1"/>
                          </a:solidFill>
                        </a:rPr>
                        <a:t>loans </a:t>
                      </a:r>
                      <a:r>
                        <a:rPr lang="en-US"/>
                        <a:t>for each payment period </a:t>
                      </a:r>
                    </a:p>
                  </a:txBody>
                  <a:tcPr/>
                </a:tc>
                <a:extLst>
                  <a:ext uri="{0D108BD9-81ED-4DB2-BD59-A6C34878D82A}">
                    <a16:rowId xmlns:a16="http://schemas.microsoft.com/office/drawing/2014/main" val="3790210206"/>
                  </a:ext>
                </a:extLst>
              </a:tr>
              <a:tr h="934205">
                <a:tc>
                  <a:txBody>
                    <a:bodyPr/>
                    <a:lstStyle/>
                    <a:p>
                      <a:r>
                        <a:rPr lang="en-US" dirty="0"/>
                        <a:t>Payment Period 1</a:t>
                      </a:r>
                    </a:p>
                    <a:p>
                      <a:r>
                        <a:rPr lang="en-US" dirty="0"/>
                        <a:t>1750-1458 = $291</a:t>
                      </a:r>
                    </a:p>
                    <a:p>
                      <a:endParaRPr lang="en-US" dirty="0"/>
                    </a:p>
                    <a:p>
                      <a:r>
                        <a:rPr lang="en-US" dirty="0"/>
                        <a:t>Payment Period 2</a:t>
                      </a:r>
                    </a:p>
                    <a:p>
                      <a:r>
                        <a:rPr lang="en-US" dirty="0"/>
                        <a:t>1750-1459 = $292</a:t>
                      </a:r>
                    </a:p>
                  </a:txBody>
                  <a:tcPr/>
                </a:tc>
                <a:extLst>
                  <a:ext uri="{0D108BD9-81ED-4DB2-BD59-A6C34878D82A}">
                    <a16:rowId xmlns:a16="http://schemas.microsoft.com/office/drawing/2014/main" val="4076725632"/>
                  </a:ext>
                </a:extLst>
              </a:tr>
              <a:tr h="607170">
                <a:tc>
                  <a:txBody>
                    <a:bodyPr/>
                    <a:lstStyle/>
                    <a:p>
                      <a:r>
                        <a:rPr lang="en-US" dirty="0"/>
                        <a:t>Total to return to ED</a:t>
                      </a:r>
                    </a:p>
                  </a:txBody>
                  <a:tcPr/>
                </a:tc>
                <a:extLst>
                  <a:ext uri="{0D108BD9-81ED-4DB2-BD59-A6C34878D82A}">
                    <a16:rowId xmlns:a16="http://schemas.microsoft.com/office/drawing/2014/main" val="921849435"/>
                  </a:ext>
                </a:extLst>
              </a:tr>
              <a:tr h="300192">
                <a:tc>
                  <a:txBody>
                    <a:bodyPr/>
                    <a:lstStyle/>
                    <a:p>
                      <a:r>
                        <a:rPr lang="en-US" dirty="0"/>
                        <a:t>291 + 292 = $ 583</a:t>
                      </a:r>
                    </a:p>
                  </a:txBody>
                  <a:tcPr/>
                </a:tc>
                <a:extLst>
                  <a:ext uri="{0D108BD9-81ED-4DB2-BD59-A6C34878D82A}">
                    <a16:rowId xmlns:a16="http://schemas.microsoft.com/office/drawing/2014/main" val="3946847056"/>
                  </a:ext>
                </a:extLst>
              </a:tr>
            </a:tbl>
          </a:graphicData>
        </a:graphic>
      </p:graphicFrame>
      <p:sp>
        <p:nvSpPr>
          <p:cNvPr id="6" name="TextBox 5">
            <a:extLst>
              <a:ext uri="{FF2B5EF4-FFF2-40B4-BE49-F238E27FC236}">
                <a16:creationId xmlns:a16="http://schemas.microsoft.com/office/drawing/2014/main" id="{D1FDB4C6-4ADD-4C2D-A535-14EDD8080FFC}"/>
              </a:ext>
            </a:extLst>
          </p:cNvPr>
          <p:cNvSpPr txBox="1"/>
          <p:nvPr/>
        </p:nvSpPr>
        <p:spPr>
          <a:xfrm>
            <a:off x="1602769" y="5772745"/>
            <a:ext cx="9431676" cy="923330"/>
          </a:xfrm>
          <a:prstGeom prst="rect">
            <a:avLst/>
          </a:prstGeom>
          <a:noFill/>
          <a:ln>
            <a:solidFill>
              <a:schemeClr val="accent1">
                <a:shade val="50000"/>
              </a:schemeClr>
            </a:solidFill>
          </a:ln>
        </p:spPr>
        <p:txBody>
          <a:bodyPr wrap="square" rtlCol="0">
            <a:spAutoFit/>
          </a:bodyPr>
          <a:lstStyle/>
          <a:p>
            <a:pPr marL="285750" indent="-285750">
              <a:buFont typeface="Arial" panose="020B0604020202020204" pitchFamily="34" charset="0"/>
              <a:buChar char="•"/>
            </a:pPr>
            <a:r>
              <a:rPr lang="en-US" dirty="0"/>
              <a:t>Do not consider weeks when recalculating Title IV eligibility </a:t>
            </a:r>
          </a:p>
          <a:p>
            <a:pPr marL="285750" indent="-285750">
              <a:buFont typeface="Arial" panose="020B0604020202020204" pitchFamily="34" charset="0"/>
              <a:buChar char="•"/>
            </a:pPr>
            <a:r>
              <a:rPr lang="en-US" dirty="0"/>
              <a:t>This is limited to a student graduating before successfully completing the </a:t>
            </a:r>
            <a:r>
              <a:rPr lang="en-US"/>
              <a:t>clock</a:t>
            </a:r>
            <a:r>
              <a:rPr lang="en-US">
                <a:solidFill>
                  <a:srgbClr val="FF0000"/>
                </a:solidFill>
              </a:rPr>
              <a:t> </a:t>
            </a:r>
            <a:r>
              <a:rPr lang="en-US" dirty="0"/>
              <a:t>hours in a program </a:t>
            </a:r>
          </a:p>
        </p:txBody>
      </p:sp>
    </p:spTree>
    <p:extLst>
      <p:ext uri="{BB962C8B-B14F-4D97-AF65-F5344CB8AC3E}">
        <p14:creationId xmlns:p14="http://schemas.microsoft.com/office/powerpoint/2010/main" val="1081368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B561CA-577A-49DB-8794-14E989F97A71}"/>
              </a:ext>
            </a:extLst>
          </p:cNvPr>
          <p:cNvSpPr>
            <a:spLocks noGrp="1"/>
          </p:cNvSpPr>
          <p:nvPr>
            <p:ph type="title"/>
          </p:nvPr>
        </p:nvSpPr>
        <p:spPr bwMode="auto">
          <a:xfrm>
            <a:off x="750645" y="368556"/>
            <a:ext cx="9443221"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Scheduled number of days - modules</a:t>
            </a:r>
          </a:p>
        </p:txBody>
      </p:sp>
      <p:sp>
        <p:nvSpPr>
          <p:cNvPr id="84995" name="Content Placeholder 5">
            <a:extLst>
              <a:ext uri="{FF2B5EF4-FFF2-40B4-BE49-F238E27FC236}">
                <a16:creationId xmlns:a16="http://schemas.microsoft.com/office/drawing/2014/main" id="{C2A8451D-F050-4729-ACA5-5E3819A072E8}"/>
              </a:ext>
            </a:extLst>
          </p:cNvPr>
          <p:cNvSpPr>
            <a:spLocks noGrp="1"/>
          </p:cNvSpPr>
          <p:nvPr>
            <p:ph type="body" sz="quarter" idx="11"/>
          </p:nvPr>
        </p:nvSpPr>
        <p:spPr bwMode="auto">
          <a:xfrm>
            <a:off x="750645" y="1730902"/>
            <a:ext cx="10690710" cy="20114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2200" b="1" u="sng" dirty="0">
                <a:ea typeface="Cambria" panose="02040503050406030204" pitchFamily="18" charset="0"/>
              </a:rPr>
              <a:t>Question</a:t>
            </a:r>
            <a:r>
              <a:rPr lang="en-US" altLang="en-US" sz="2200" b="1" dirty="0">
                <a:ea typeface="Cambria" panose="02040503050406030204" pitchFamily="18" charset="0"/>
              </a:rPr>
              <a:t>: </a:t>
            </a:r>
            <a:r>
              <a:rPr lang="en-US" altLang="en-US" sz="1800">
                <a:ea typeface="Cambria" panose="02040503050406030204" pitchFamily="18" charset="0"/>
              </a:rPr>
              <a:t>How do I </a:t>
            </a:r>
            <a:r>
              <a:rPr lang="en-US" sz="1800">
                <a:effectLst/>
                <a:ea typeface="Cambria" panose="02040503050406030204" pitchFamily="18" charset="0"/>
              </a:rPr>
              <a:t>calculate the denominator for the R2T4 calculation when my institution </a:t>
            </a:r>
            <a:r>
              <a:rPr lang="en-US" sz="1800">
                <a:ea typeface="Cambria" panose="02040503050406030204" pitchFamily="18" charset="0"/>
              </a:rPr>
              <a:t>uses </a:t>
            </a:r>
            <a:r>
              <a:rPr lang="en-US" sz="1800">
                <a:effectLst/>
                <a:ea typeface="Cambria" panose="02040503050406030204" pitchFamily="18" charset="0"/>
              </a:rPr>
              <a:t>an R2T4 freeze date?</a:t>
            </a:r>
            <a:endParaRPr lang="en-US" altLang="en-US" sz="1800">
              <a:ea typeface="Cambria" panose="02040503050406030204" pitchFamily="18" charset="0"/>
            </a:endParaRPr>
          </a:p>
          <a:p>
            <a:pPr marL="0" indent="0">
              <a:buNone/>
            </a:pPr>
            <a:r>
              <a:rPr lang="en-US" altLang="en-US" sz="2200" b="1" u="sng" dirty="0">
                <a:ea typeface="Cambria" panose="02040503050406030204" pitchFamily="18" charset="0"/>
              </a:rPr>
              <a:t>Answer</a:t>
            </a:r>
            <a:r>
              <a:rPr lang="en-US" altLang="en-US" sz="2200" b="1" dirty="0">
                <a:ea typeface="Cambria" panose="02040503050406030204" pitchFamily="18" charset="0"/>
              </a:rPr>
              <a:t>: </a:t>
            </a:r>
            <a:r>
              <a:rPr lang="en-US" sz="1800" b="0" i="0">
                <a:solidFill>
                  <a:srgbClr val="030A13"/>
                </a:solidFill>
                <a:effectLst/>
                <a:latin typeface="Cambria "/>
              </a:rPr>
              <a:t>If the institution uses an R2T4 Freeze Date, the days in a module are included in the R2T4 calculation if the student attends the module or is enrolled in the module on the R2T4 Freeze Date. Use of an R2T4 freeze date is optional.</a:t>
            </a:r>
            <a:endParaRPr lang="en-US" altLang="en-US" sz="1800">
              <a:latin typeface="Cambria "/>
              <a:ea typeface="Cambria" panose="02040503050406030204" pitchFamily="18" charset="0"/>
            </a:endParaRPr>
          </a:p>
        </p:txBody>
      </p:sp>
      <p:sp>
        <p:nvSpPr>
          <p:cNvPr id="4" name="Slide Number Placeholder 1">
            <a:extLst>
              <a:ext uri="{FF2B5EF4-FFF2-40B4-BE49-F238E27FC236}">
                <a16:creationId xmlns:a16="http://schemas.microsoft.com/office/drawing/2014/main" id="{96B733DD-1A09-4B9A-8644-A1A07C56B12F}"/>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34</a:t>
            </a:fld>
            <a:endParaRPr lang="en-US" dirty="0"/>
          </a:p>
        </p:txBody>
      </p:sp>
      <p:pic>
        <p:nvPicPr>
          <p:cNvPr id="6" name="Graphic 5">
            <a:extLst>
              <a:ext uri="{FF2B5EF4-FFF2-40B4-BE49-F238E27FC236}">
                <a16:creationId xmlns:a16="http://schemas.microsoft.com/office/drawing/2014/main" id="{F78769DF-787F-4E8A-9200-DAE036911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9806" y="707676"/>
            <a:ext cx="1114425" cy="978520"/>
          </a:xfrm>
          <a:prstGeom prst="rect">
            <a:avLst/>
          </a:prstGeom>
        </p:spPr>
      </p:pic>
      <p:sp>
        <p:nvSpPr>
          <p:cNvPr id="8" name="TextBox 7">
            <a:extLst>
              <a:ext uri="{FF2B5EF4-FFF2-40B4-BE49-F238E27FC236}">
                <a16:creationId xmlns:a16="http://schemas.microsoft.com/office/drawing/2014/main" id="{6AA857AB-3CFC-42D0-8234-1D72152EF621}"/>
              </a:ext>
            </a:extLst>
          </p:cNvPr>
          <p:cNvSpPr txBox="1"/>
          <p:nvPr/>
        </p:nvSpPr>
        <p:spPr>
          <a:xfrm>
            <a:off x="750645" y="3657124"/>
            <a:ext cx="10690710" cy="3231654"/>
          </a:xfrm>
          <a:prstGeom prst="rect">
            <a:avLst/>
          </a:prstGeom>
          <a:noFill/>
        </p:spPr>
        <p:txBody>
          <a:bodyPr wrap="square">
            <a:spAutoFit/>
          </a:bodyPr>
          <a:lstStyle/>
          <a:p>
            <a:pPr marL="0" indent="0">
              <a:buNone/>
            </a:pPr>
            <a:r>
              <a:rPr lang="en-US" altLang="en-US" sz="2200" b="1" u="sng" dirty="0">
                <a:latin typeface="Cambria" panose="02040503050406030204" pitchFamily="18" charset="0"/>
                <a:ea typeface="Cambria" panose="02040503050406030204" pitchFamily="18" charset="0"/>
              </a:rPr>
              <a:t>Question</a:t>
            </a:r>
            <a:r>
              <a:rPr lang="en-US" altLang="en-US" sz="2200" b="1" dirty="0">
                <a:latin typeface="Cambria" panose="02040503050406030204" pitchFamily="18" charset="0"/>
                <a:ea typeface="Cambria" panose="02040503050406030204" pitchFamily="18" charset="0"/>
              </a:rPr>
              <a:t>: </a:t>
            </a:r>
            <a:r>
              <a:rPr lang="en-US" altLang="en-US">
                <a:latin typeface="Cambria" panose="02040503050406030204" pitchFamily="18" charset="0"/>
                <a:ea typeface="Cambria" panose="02040503050406030204" pitchFamily="18" charset="0"/>
              </a:rPr>
              <a:t>How do I </a:t>
            </a:r>
            <a:r>
              <a:rPr lang="en-US">
                <a:effectLst/>
                <a:latin typeface="Cambria" panose="02040503050406030204" pitchFamily="18" charset="0"/>
                <a:ea typeface="Cambria" panose="02040503050406030204" pitchFamily="18" charset="0"/>
              </a:rPr>
              <a:t>calculate the denominator for the R2T4 calculation when a student is eligible only for Pell and my institution does </a:t>
            </a:r>
            <a:r>
              <a:rPr lang="en-US" u="sng">
                <a:effectLst/>
                <a:latin typeface="Cambria" panose="02040503050406030204" pitchFamily="18" charset="0"/>
                <a:ea typeface="Cambria" panose="02040503050406030204" pitchFamily="18" charset="0"/>
              </a:rPr>
              <a:t>not</a:t>
            </a:r>
            <a:r>
              <a:rPr lang="en-US">
                <a:effectLst/>
                <a:latin typeface="Cambria" panose="02040503050406030204" pitchFamily="18" charset="0"/>
                <a:ea typeface="Cambria" panose="02040503050406030204" pitchFamily="18" charset="0"/>
              </a:rPr>
              <a:t> use an R2T4 Freeze Date?</a:t>
            </a:r>
          </a:p>
          <a:p>
            <a:pPr marL="0" indent="0">
              <a:buNone/>
            </a:pPr>
            <a:endParaRPr lang="en-US" altLang="en-US" sz="1200" dirty="0">
              <a:latin typeface="Cambria" panose="02040503050406030204" pitchFamily="18" charset="0"/>
              <a:ea typeface="Cambria" panose="02040503050406030204" pitchFamily="18" charset="0"/>
            </a:endParaRPr>
          </a:p>
          <a:p>
            <a:pPr marL="0" indent="0">
              <a:buNone/>
            </a:pPr>
            <a:endParaRPr lang="en-US" altLang="en-US" sz="200" dirty="0">
              <a:latin typeface="Cambria" panose="02040503050406030204" pitchFamily="18" charset="0"/>
              <a:ea typeface="Cambria" panose="02040503050406030204" pitchFamily="18" charset="0"/>
            </a:endParaRPr>
          </a:p>
          <a:p>
            <a:pPr marL="0" indent="0">
              <a:buNone/>
            </a:pPr>
            <a:r>
              <a:rPr lang="en-US" altLang="en-US" sz="2200" b="1" u="sng" dirty="0">
                <a:latin typeface="Cambria" panose="02040503050406030204" pitchFamily="18" charset="0"/>
                <a:ea typeface="Cambria" panose="02040503050406030204" pitchFamily="18" charset="0"/>
              </a:rPr>
              <a:t>Answer</a:t>
            </a:r>
            <a:r>
              <a:rPr lang="en-US" altLang="en-US" sz="2200" b="1" dirty="0">
                <a:latin typeface="Cambria" panose="02040503050406030204" pitchFamily="18" charset="0"/>
                <a:ea typeface="Cambria" panose="02040503050406030204" pitchFamily="18" charset="0"/>
              </a:rPr>
              <a:t>: </a:t>
            </a:r>
            <a:r>
              <a:rPr lang="en-US" b="0" i="0">
                <a:solidFill>
                  <a:srgbClr val="030A13"/>
                </a:solidFill>
                <a:effectLst/>
                <a:latin typeface="Cambria" panose="02040503050406030204" pitchFamily="18" charset="0"/>
                <a:ea typeface="Cambria" panose="02040503050406030204" pitchFamily="18" charset="0"/>
              </a:rPr>
              <a:t>If the student is only eligible for Pell Grant, Iraq-Afghanistan Service Grant, and/or TEACH Grant funds during the period and the institution does NOT use an R2T4 Freeze Date, the days in a module must be included in the denominator of the R2T4 calculation only if the student actually attends the module. This is because Pell Grant, Iraq-Afghanistan Service Grant, and TEACH Grant recalculation requirements ultimately require institutions to exclude from consideration in the student’s enrollment status any coursework that the student did not attend.</a:t>
            </a:r>
          </a:p>
          <a:p>
            <a:pPr marL="0" indent="0">
              <a:buNone/>
            </a:pPr>
            <a:endParaRPr lang="en-US" b="0" i="0">
              <a:solidFill>
                <a:srgbClr val="030A13"/>
              </a:solidFill>
              <a:effectLst/>
              <a:latin typeface="Cambria" panose="02040503050406030204" pitchFamily="18" charset="0"/>
              <a:ea typeface="Cambria" panose="02040503050406030204" pitchFamily="18" charset="0"/>
            </a:endParaRPr>
          </a:p>
          <a:p>
            <a:pPr marL="0" indent="0">
              <a:buNone/>
            </a:pPr>
            <a:r>
              <a:rPr lang="en-US" altLang="en-US">
                <a:solidFill>
                  <a:srgbClr val="030A13"/>
                </a:solidFill>
                <a:latin typeface="Cambria" panose="02040503050406030204" pitchFamily="18" charset="0"/>
                <a:ea typeface="Cambria" panose="02040503050406030204" pitchFamily="18" charset="0"/>
              </a:rPr>
              <a:t>(SD-Q2)</a:t>
            </a:r>
            <a:endParaRPr lang="en-US" alt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263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B561CA-577A-49DB-8794-14E989F97A71}"/>
              </a:ext>
            </a:extLst>
          </p:cNvPr>
          <p:cNvSpPr>
            <a:spLocks noGrp="1"/>
          </p:cNvSpPr>
          <p:nvPr>
            <p:ph type="title"/>
          </p:nvPr>
        </p:nvSpPr>
        <p:spPr bwMode="auto">
          <a:xfrm>
            <a:off x="750645" y="368556"/>
            <a:ext cx="9443221"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Scheduled number of days - modules</a:t>
            </a:r>
          </a:p>
        </p:txBody>
      </p:sp>
      <p:sp>
        <p:nvSpPr>
          <p:cNvPr id="84995" name="Content Placeholder 5">
            <a:extLst>
              <a:ext uri="{FF2B5EF4-FFF2-40B4-BE49-F238E27FC236}">
                <a16:creationId xmlns:a16="http://schemas.microsoft.com/office/drawing/2014/main" id="{C2A8451D-F050-4729-ACA5-5E3819A072E8}"/>
              </a:ext>
            </a:extLst>
          </p:cNvPr>
          <p:cNvSpPr>
            <a:spLocks noGrp="1"/>
          </p:cNvSpPr>
          <p:nvPr>
            <p:ph type="body" sz="quarter" idx="11"/>
          </p:nvPr>
        </p:nvSpPr>
        <p:spPr bwMode="auto">
          <a:xfrm>
            <a:off x="750645" y="1686196"/>
            <a:ext cx="10391775" cy="31048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2200" b="1" u="sng" dirty="0">
                <a:ea typeface="Cambria" panose="02040503050406030204" pitchFamily="18" charset="0"/>
              </a:rPr>
              <a:t>Question</a:t>
            </a:r>
            <a:r>
              <a:rPr lang="en-US" altLang="en-US" sz="2200" b="1" dirty="0">
                <a:ea typeface="Cambria" panose="02040503050406030204" pitchFamily="18" charset="0"/>
              </a:rPr>
              <a:t>: </a:t>
            </a:r>
            <a:r>
              <a:rPr lang="en-US" altLang="en-US" sz="2000" dirty="0">
                <a:ea typeface="Cambria" panose="02040503050406030204" pitchFamily="18" charset="0"/>
              </a:rPr>
              <a:t>How do I </a:t>
            </a:r>
            <a:r>
              <a:rPr lang="en-US" sz="2000" dirty="0">
                <a:effectLst/>
                <a:ea typeface="Cambria" panose="02040503050406030204" pitchFamily="18" charset="0"/>
              </a:rPr>
              <a:t>calculate the denominator for the R2T4 calculation when a student is eligible for Direct Loans or FSEOG and my institution does </a:t>
            </a:r>
            <a:r>
              <a:rPr lang="en-US" sz="2000" u="sng" dirty="0">
                <a:effectLst/>
                <a:ea typeface="Cambria" panose="02040503050406030204" pitchFamily="18" charset="0"/>
              </a:rPr>
              <a:t>not</a:t>
            </a:r>
            <a:r>
              <a:rPr lang="en-US" sz="2000" dirty="0">
                <a:effectLst/>
                <a:ea typeface="Cambria" panose="02040503050406030204" pitchFamily="18" charset="0"/>
              </a:rPr>
              <a:t> use an R2T4 Freeze Date?</a:t>
            </a:r>
            <a:endParaRPr lang="en-US" altLang="en-US" sz="2000" b="1" dirty="0">
              <a:ea typeface="Cambria" panose="02040503050406030204" pitchFamily="18" charset="0"/>
            </a:endParaRPr>
          </a:p>
          <a:p>
            <a:pPr marL="0" indent="0">
              <a:buNone/>
            </a:pPr>
            <a:r>
              <a:rPr lang="en-US" altLang="en-US" sz="2200" b="1" u="sng" dirty="0">
                <a:ea typeface="Cambria" panose="02040503050406030204" pitchFamily="18" charset="0"/>
              </a:rPr>
              <a:t>Answer</a:t>
            </a:r>
            <a:r>
              <a:rPr lang="en-US" altLang="en-US" sz="2200" b="1" dirty="0">
                <a:ea typeface="Cambria" panose="02040503050406030204" pitchFamily="18" charset="0"/>
              </a:rPr>
              <a:t>: </a:t>
            </a:r>
            <a:r>
              <a:rPr lang="en-US" sz="2000" b="0" i="0" dirty="0">
                <a:solidFill>
                  <a:srgbClr val="030A13"/>
                </a:solidFill>
                <a:effectLst/>
                <a:ea typeface="Cambria" panose="02040503050406030204" pitchFamily="18" charset="0"/>
              </a:rPr>
              <a:t>If the student is eligible for Direct Loan or FSEOG funds during the period (regardless of eligibility for other Title IV programs) and does NOT use an R2T4 Freeze Date, the days in a module must be included in the R2T4 calculation if the student enrolled or registered in the module at any time for the period. This is because a student’s cost of attendance for these programs is affected by the student’s enrollment in all modules during a payment period or period of enrollment during a payment period or period of enrollment.</a:t>
            </a:r>
            <a:endParaRPr lang="en-US" sz="2000" b="0" i="0">
              <a:solidFill>
                <a:srgbClr val="030A13"/>
              </a:solidFill>
              <a:effectLst/>
              <a:ea typeface="Cambria" panose="02040503050406030204" pitchFamily="18" charset="0"/>
            </a:endParaRPr>
          </a:p>
          <a:p>
            <a:pPr marL="0" indent="0">
              <a:buNone/>
            </a:pPr>
            <a:r>
              <a:rPr lang="en-US" altLang="en-US" sz="1400">
                <a:solidFill>
                  <a:srgbClr val="030A13"/>
                </a:solidFill>
                <a:ea typeface="Cambria" panose="02040503050406030204" pitchFamily="18" charset="0"/>
              </a:rPr>
              <a:t>* </a:t>
            </a:r>
            <a:r>
              <a:rPr lang="en-US" sz="1400">
                <a:effectLst/>
                <a:ea typeface="Cambria" panose="02040503050406030204" pitchFamily="18" charset="0"/>
              </a:rPr>
              <a:t>"eligible" for DL funds meaning that the funds can be included in the disbursed or could have been disbursed column in the R2T4 calculation</a:t>
            </a:r>
          </a:p>
          <a:p>
            <a:pPr marL="0" indent="0">
              <a:buNone/>
            </a:pPr>
            <a:r>
              <a:rPr lang="en-US" sz="1800">
                <a:effectLst/>
                <a:ea typeface="Cambria" panose="02040503050406030204" pitchFamily="18" charset="0"/>
              </a:rPr>
              <a:t>(SD-Q2)</a:t>
            </a:r>
          </a:p>
          <a:p>
            <a:pPr marL="0" indent="0">
              <a:buNone/>
            </a:pPr>
            <a:endParaRPr lang="en-US" sz="1400">
              <a:effectLst/>
              <a:ea typeface="Cambria" panose="02040503050406030204" pitchFamily="18" charset="0"/>
            </a:endParaRPr>
          </a:p>
          <a:p>
            <a:pPr marL="0" indent="0">
              <a:buNone/>
            </a:pPr>
            <a:endParaRPr lang="en-US" altLang="en-US" sz="2000">
              <a:ea typeface="Cambria" panose="02040503050406030204" pitchFamily="18" charset="0"/>
            </a:endParaRPr>
          </a:p>
        </p:txBody>
      </p:sp>
      <p:sp>
        <p:nvSpPr>
          <p:cNvPr id="4" name="Slide Number Placeholder 1">
            <a:extLst>
              <a:ext uri="{FF2B5EF4-FFF2-40B4-BE49-F238E27FC236}">
                <a16:creationId xmlns:a16="http://schemas.microsoft.com/office/drawing/2014/main" id="{96B733DD-1A09-4B9A-8644-A1A07C56B12F}"/>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35</a:t>
            </a:fld>
            <a:endParaRPr lang="en-US" dirty="0"/>
          </a:p>
        </p:txBody>
      </p:sp>
    </p:spTree>
    <p:extLst>
      <p:ext uri="{BB962C8B-B14F-4D97-AF65-F5344CB8AC3E}">
        <p14:creationId xmlns:p14="http://schemas.microsoft.com/office/powerpoint/2010/main" val="2969795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B561CA-577A-49DB-8794-14E989F97A71}"/>
              </a:ext>
            </a:extLst>
          </p:cNvPr>
          <p:cNvSpPr>
            <a:spLocks noGrp="1"/>
          </p:cNvSpPr>
          <p:nvPr>
            <p:ph type="title"/>
          </p:nvPr>
        </p:nvSpPr>
        <p:spPr bwMode="auto">
          <a:xfrm>
            <a:off x="750645" y="368556"/>
            <a:ext cx="9443221"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Scheduled number of days - modules</a:t>
            </a:r>
          </a:p>
        </p:txBody>
      </p:sp>
      <p:sp>
        <p:nvSpPr>
          <p:cNvPr id="84995" name="Content Placeholder 5">
            <a:extLst>
              <a:ext uri="{FF2B5EF4-FFF2-40B4-BE49-F238E27FC236}">
                <a16:creationId xmlns:a16="http://schemas.microsoft.com/office/drawing/2014/main" id="{C2A8451D-F050-4729-ACA5-5E3819A072E8}"/>
              </a:ext>
            </a:extLst>
          </p:cNvPr>
          <p:cNvSpPr>
            <a:spLocks noGrp="1"/>
          </p:cNvSpPr>
          <p:nvPr>
            <p:ph type="body" sz="quarter" idx="11"/>
          </p:nvPr>
        </p:nvSpPr>
        <p:spPr bwMode="auto">
          <a:xfrm>
            <a:off x="750645" y="1686196"/>
            <a:ext cx="10391775" cy="4803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2200" b="1" u="sng" dirty="0">
                <a:ea typeface="Cambria" panose="02040503050406030204" pitchFamily="18" charset="0"/>
              </a:rPr>
              <a:t>Scenario</a:t>
            </a:r>
            <a:r>
              <a:rPr lang="en-US" altLang="en-US" sz="2200" b="1" dirty="0">
                <a:ea typeface="Cambria" panose="02040503050406030204" pitchFamily="18" charset="0"/>
              </a:rPr>
              <a:t>: </a:t>
            </a:r>
            <a:r>
              <a:rPr lang="en-US" sz="2000" b="0" i="0" dirty="0">
                <a:solidFill>
                  <a:srgbClr val="030A13"/>
                </a:solidFill>
                <a:effectLst/>
                <a:latin typeface="Cambria "/>
              </a:rPr>
              <a:t>This institution does not use an R2T4 Freeze Date.</a:t>
            </a:r>
          </a:p>
          <a:p>
            <a:pPr marL="0" indent="0">
              <a:buNone/>
            </a:pPr>
            <a:endParaRPr lang="en-US" altLang="en-US" sz="2000" dirty="0">
              <a:latin typeface="Cambria "/>
              <a:ea typeface="Cambria" panose="02040503050406030204" pitchFamily="18" charset="0"/>
            </a:endParaRPr>
          </a:p>
          <a:p>
            <a:pPr marL="0" indent="0">
              <a:buNone/>
            </a:pPr>
            <a:endParaRPr lang="en-US" altLang="en-US" sz="1800" dirty="0">
              <a:ea typeface="Cambria" panose="02040503050406030204" pitchFamily="18" charset="0"/>
            </a:endParaRPr>
          </a:p>
        </p:txBody>
      </p:sp>
      <p:sp>
        <p:nvSpPr>
          <p:cNvPr id="4" name="Slide Number Placeholder 1">
            <a:extLst>
              <a:ext uri="{FF2B5EF4-FFF2-40B4-BE49-F238E27FC236}">
                <a16:creationId xmlns:a16="http://schemas.microsoft.com/office/drawing/2014/main" id="{96B733DD-1A09-4B9A-8644-A1A07C56B12F}"/>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36</a:t>
            </a:fld>
            <a:endParaRPr lang="en-US" dirty="0"/>
          </a:p>
        </p:txBody>
      </p:sp>
      <p:graphicFrame>
        <p:nvGraphicFramePr>
          <p:cNvPr id="3" name="Table 4">
            <a:extLst>
              <a:ext uri="{FF2B5EF4-FFF2-40B4-BE49-F238E27FC236}">
                <a16:creationId xmlns:a16="http://schemas.microsoft.com/office/drawing/2014/main" id="{2441DEE3-1286-419D-91CA-FCFAD2E49495}"/>
              </a:ext>
            </a:extLst>
          </p:cNvPr>
          <p:cNvGraphicFramePr>
            <a:graphicFrameLocks noGrp="1"/>
          </p:cNvGraphicFramePr>
          <p:nvPr>
            <p:extLst>
              <p:ext uri="{D42A27DB-BD31-4B8C-83A1-F6EECF244321}">
                <p14:modId xmlns:p14="http://schemas.microsoft.com/office/powerpoint/2010/main" val="1068578683"/>
              </p:ext>
            </p:extLst>
          </p:nvPr>
        </p:nvGraphicFramePr>
        <p:xfrm>
          <a:off x="750643" y="2319298"/>
          <a:ext cx="10818056" cy="1463040"/>
        </p:xfrm>
        <a:graphic>
          <a:graphicData uri="http://schemas.openxmlformats.org/drawingml/2006/table">
            <a:tbl>
              <a:tblPr firstRow="1" bandRow="1">
                <a:tableStyleId>{5C22544A-7EE6-4342-B048-85BDC9FD1C3A}</a:tableStyleId>
              </a:tblPr>
              <a:tblGrid>
                <a:gridCol w="2704514">
                  <a:extLst>
                    <a:ext uri="{9D8B030D-6E8A-4147-A177-3AD203B41FA5}">
                      <a16:colId xmlns:a16="http://schemas.microsoft.com/office/drawing/2014/main" val="2304667953"/>
                    </a:ext>
                  </a:extLst>
                </a:gridCol>
                <a:gridCol w="2704514">
                  <a:extLst>
                    <a:ext uri="{9D8B030D-6E8A-4147-A177-3AD203B41FA5}">
                      <a16:colId xmlns:a16="http://schemas.microsoft.com/office/drawing/2014/main" val="2157918384"/>
                    </a:ext>
                  </a:extLst>
                </a:gridCol>
                <a:gridCol w="2704514">
                  <a:extLst>
                    <a:ext uri="{9D8B030D-6E8A-4147-A177-3AD203B41FA5}">
                      <a16:colId xmlns:a16="http://schemas.microsoft.com/office/drawing/2014/main" val="3644031050"/>
                    </a:ext>
                  </a:extLst>
                </a:gridCol>
                <a:gridCol w="2704514">
                  <a:extLst>
                    <a:ext uri="{9D8B030D-6E8A-4147-A177-3AD203B41FA5}">
                      <a16:colId xmlns:a16="http://schemas.microsoft.com/office/drawing/2014/main" val="2746752866"/>
                    </a:ext>
                  </a:extLst>
                </a:gridCol>
              </a:tblGrid>
              <a:tr h="324301">
                <a:tc>
                  <a:txBody>
                    <a:bodyPr/>
                    <a:lstStyle/>
                    <a:p>
                      <a:pPr algn="ctr"/>
                      <a:r>
                        <a:rPr lang="en-US" dirty="0">
                          <a:solidFill>
                            <a:sysClr val="windowText" lastClr="000000"/>
                          </a:solidFill>
                        </a:rPr>
                        <a:t>Module A</a:t>
                      </a:r>
                    </a:p>
                  </a:txBody>
                  <a:tcPr>
                    <a:solidFill>
                      <a:srgbClr val="00B050"/>
                    </a:solidFill>
                  </a:tcPr>
                </a:tc>
                <a:tc>
                  <a:txBody>
                    <a:bodyPr/>
                    <a:lstStyle/>
                    <a:p>
                      <a:pPr algn="ctr"/>
                      <a:r>
                        <a:rPr lang="en-US" dirty="0">
                          <a:solidFill>
                            <a:sysClr val="windowText" lastClr="000000"/>
                          </a:solidFill>
                        </a:rPr>
                        <a:t>Module B</a:t>
                      </a:r>
                    </a:p>
                  </a:txBody>
                  <a:tcPr>
                    <a:solidFill>
                      <a:srgbClr val="FF0000"/>
                    </a:solidFill>
                  </a:tcPr>
                </a:tc>
                <a:tc>
                  <a:txBody>
                    <a:bodyPr/>
                    <a:lstStyle/>
                    <a:p>
                      <a:pPr algn="ctr"/>
                      <a:r>
                        <a:rPr lang="en-US" dirty="0">
                          <a:solidFill>
                            <a:sysClr val="windowText" lastClr="000000"/>
                          </a:solidFill>
                        </a:rPr>
                        <a:t>Module C</a:t>
                      </a:r>
                    </a:p>
                  </a:txBody>
                  <a:tcPr>
                    <a:solidFill>
                      <a:srgbClr val="00B050"/>
                    </a:solidFill>
                  </a:tcPr>
                </a:tc>
                <a:tc>
                  <a:txBody>
                    <a:bodyPr/>
                    <a:lstStyle/>
                    <a:p>
                      <a:pPr algn="ctr"/>
                      <a:r>
                        <a:rPr lang="en-US" dirty="0">
                          <a:solidFill>
                            <a:sysClr val="windowText" lastClr="000000"/>
                          </a:solidFill>
                        </a:rPr>
                        <a:t>Module D</a:t>
                      </a:r>
                    </a:p>
                  </a:txBody>
                  <a:tcPr>
                    <a:solidFill>
                      <a:srgbClr val="00B050"/>
                    </a:solidFill>
                  </a:tcPr>
                </a:tc>
                <a:extLst>
                  <a:ext uri="{0D108BD9-81ED-4DB2-BD59-A6C34878D82A}">
                    <a16:rowId xmlns:a16="http://schemas.microsoft.com/office/drawing/2014/main" val="4194616286"/>
                  </a:ext>
                </a:extLst>
              </a:tr>
              <a:tr h="324301">
                <a:tc>
                  <a:txBody>
                    <a:bodyPr/>
                    <a:lstStyle/>
                    <a:p>
                      <a:pPr algn="ctr"/>
                      <a:r>
                        <a:rPr lang="en-US" b="1" dirty="0">
                          <a:solidFill>
                            <a:sysClr val="windowText" lastClr="000000"/>
                          </a:solidFill>
                        </a:rPr>
                        <a:t>30 day</a:t>
                      </a:r>
                    </a:p>
                  </a:txBody>
                  <a:tcPr>
                    <a:solidFill>
                      <a:srgbClr val="00B050"/>
                    </a:solidFill>
                  </a:tcPr>
                </a:tc>
                <a:tc>
                  <a:txBody>
                    <a:bodyPr/>
                    <a:lstStyle/>
                    <a:p>
                      <a:pPr algn="ctr"/>
                      <a:r>
                        <a:rPr lang="en-US" b="1" dirty="0">
                          <a:solidFill>
                            <a:sysClr val="windowText" lastClr="000000"/>
                          </a:solidFill>
                        </a:rPr>
                        <a:t>30 days</a:t>
                      </a:r>
                    </a:p>
                  </a:txBody>
                  <a:tcPr>
                    <a:solidFill>
                      <a:srgbClr val="FF0000"/>
                    </a:solidFill>
                  </a:tcPr>
                </a:tc>
                <a:tc>
                  <a:txBody>
                    <a:bodyPr/>
                    <a:lstStyle/>
                    <a:p>
                      <a:pPr algn="ctr"/>
                      <a:r>
                        <a:rPr lang="en-US" b="1" dirty="0">
                          <a:solidFill>
                            <a:sysClr val="windowText" lastClr="000000"/>
                          </a:solidFill>
                        </a:rPr>
                        <a:t>30 days </a:t>
                      </a:r>
                    </a:p>
                  </a:txBody>
                  <a:tcPr>
                    <a:solidFill>
                      <a:srgbClr val="00B050"/>
                    </a:solidFill>
                  </a:tcPr>
                </a:tc>
                <a:tc>
                  <a:txBody>
                    <a:bodyPr/>
                    <a:lstStyle/>
                    <a:p>
                      <a:pPr algn="ctr"/>
                      <a:r>
                        <a:rPr lang="en-US" b="1" dirty="0">
                          <a:solidFill>
                            <a:sysClr val="windowText" lastClr="000000"/>
                          </a:solidFill>
                        </a:rPr>
                        <a:t>30 days</a:t>
                      </a:r>
                    </a:p>
                  </a:txBody>
                  <a:tcPr>
                    <a:solidFill>
                      <a:srgbClr val="00B050"/>
                    </a:solidFill>
                  </a:tcPr>
                </a:tc>
                <a:extLst>
                  <a:ext uri="{0D108BD9-81ED-4DB2-BD59-A6C34878D82A}">
                    <a16:rowId xmlns:a16="http://schemas.microsoft.com/office/drawing/2014/main" val="230215839"/>
                  </a:ext>
                </a:extLst>
              </a:tr>
              <a:tr h="324301">
                <a:tc>
                  <a:txBody>
                    <a:bodyPr/>
                    <a:lstStyle/>
                    <a:p>
                      <a:pPr algn="ctr"/>
                      <a:r>
                        <a:rPr lang="en-US" b="1" dirty="0">
                          <a:solidFill>
                            <a:sysClr val="windowText" lastClr="000000"/>
                          </a:solidFill>
                        </a:rPr>
                        <a:t>3 credit class</a:t>
                      </a:r>
                    </a:p>
                  </a:txBody>
                  <a:tcPr>
                    <a:solidFill>
                      <a:srgbClr val="00B050"/>
                    </a:solidFill>
                  </a:tcPr>
                </a:tc>
                <a:tc>
                  <a:txBody>
                    <a:bodyPr/>
                    <a:lstStyle/>
                    <a:p>
                      <a:pPr algn="ctr"/>
                      <a:r>
                        <a:rPr lang="en-US" b="1" dirty="0">
                          <a:solidFill>
                            <a:sysClr val="windowText" lastClr="000000"/>
                          </a:solidFill>
                        </a:rPr>
                        <a:t>3 credit class</a:t>
                      </a:r>
                    </a:p>
                  </a:txBody>
                  <a:tcPr>
                    <a:solidFill>
                      <a:srgbClr val="FF0000"/>
                    </a:solidFill>
                  </a:tcPr>
                </a:tc>
                <a:tc>
                  <a:txBody>
                    <a:bodyPr/>
                    <a:lstStyle/>
                    <a:p>
                      <a:pPr algn="ctr"/>
                      <a:r>
                        <a:rPr lang="en-US" b="1" dirty="0">
                          <a:solidFill>
                            <a:sysClr val="windowText" lastClr="000000"/>
                          </a:solidFill>
                        </a:rPr>
                        <a:t>3 credit class</a:t>
                      </a:r>
                    </a:p>
                  </a:txBody>
                  <a:tcPr>
                    <a:solidFill>
                      <a:srgbClr val="00B050"/>
                    </a:solidFill>
                  </a:tcPr>
                </a:tc>
                <a:tc>
                  <a:txBody>
                    <a:bodyPr/>
                    <a:lstStyle/>
                    <a:p>
                      <a:pPr algn="ctr"/>
                      <a:r>
                        <a:rPr lang="en-US" b="1" dirty="0">
                          <a:solidFill>
                            <a:sysClr val="windowText" lastClr="000000"/>
                          </a:solidFill>
                        </a:rPr>
                        <a:t>3 credit class</a:t>
                      </a:r>
                    </a:p>
                  </a:txBody>
                  <a:tcPr>
                    <a:solidFill>
                      <a:srgbClr val="00B050"/>
                    </a:solidFill>
                  </a:tcPr>
                </a:tc>
                <a:extLst>
                  <a:ext uri="{0D108BD9-81ED-4DB2-BD59-A6C34878D82A}">
                    <a16:rowId xmlns:a16="http://schemas.microsoft.com/office/drawing/2014/main" val="3058407537"/>
                  </a:ext>
                </a:extLst>
              </a:tr>
              <a:tr h="324301">
                <a:tc gridSpan="4">
                  <a:txBody>
                    <a:bodyPr/>
                    <a:lstStyle/>
                    <a:p>
                      <a:pPr algn="ctr"/>
                      <a:r>
                        <a:rPr lang="en-US" b="1" dirty="0">
                          <a:solidFill>
                            <a:sysClr val="windowText" lastClr="000000"/>
                          </a:solidFill>
                        </a:rPr>
                        <a:t>120 – day standard term no scheduled breaks </a:t>
                      </a: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extLst>
                  <a:ext uri="{0D108BD9-81ED-4DB2-BD59-A6C34878D82A}">
                    <a16:rowId xmlns:a16="http://schemas.microsoft.com/office/drawing/2014/main" val="3219291259"/>
                  </a:ext>
                </a:extLst>
              </a:tr>
            </a:tbl>
          </a:graphicData>
        </a:graphic>
      </p:graphicFrame>
      <p:sp>
        <p:nvSpPr>
          <p:cNvPr id="9" name="Content Placeholder 5">
            <a:extLst>
              <a:ext uri="{FF2B5EF4-FFF2-40B4-BE49-F238E27FC236}">
                <a16:creationId xmlns:a16="http://schemas.microsoft.com/office/drawing/2014/main" id="{188BEB58-61B3-445F-8681-891F97512E4E}"/>
              </a:ext>
            </a:extLst>
          </p:cNvPr>
          <p:cNvSpPr txBox="1">
            <a:spLocks/>
          </p:cNvSpPr>
          <p:nvPr/>
        </p:nvSpPr>
        <p:spPr bwMode="auto">
          <a:xfrm>
            <a:off x="668451" y="3976314"/>
            <a:ext cx="10972169" cy="25131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algn="l" defTabSz="914173" rtl="0" eaLnBrk="1" latinLnBrk="0" hangingPunct="1">
              <a:lnSpc>
                <a:spcPct val="90000"/>
              </a:lnSpc>
              <a:spcBef>
                <a:spcPts val="1000"/>
              </a:spcBef>
              <a:spcAft>
                <a:spcPts val="1200"/>
              </a:spcAft>
              <a:buClr>
                <a:schemeClr val="accent2"/>
              </a:buClr>
              <a:buFont typeface="Arial" panose="020B0604020202020204" pitchFamily="34" charset="0"/>
              <a:buChar char="•"/>
              <a:defRPr sz="28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2000" b="0" i="0" kern="1200">
                <a:solidFill>
                  <a:schemeClr val="bg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bg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bg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bg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030A13"/>
                </a:solidFill>
                <a:ea typeface="Cambria" panose="02040503050406030204" pitchFamily="18" charset="0"/>
              </a:rPr>
              <a:t>A student who is eligible for only Direct Loan funds enrolls in Modules A, C, and D. The student completes Module A. While attending Module C, the student drops all classes in both Modules C and D on the same day. </a:t>
            </a:r>
          </a:p>
          <a:p>
            <a:pPr marL="0" indent="0">
              <a:buFont typeface="Arial" panose="020B0604020202020204" pitchFamily="34" charset="0"/>
              <a:buNone/>
            </a:pPr>
            <a:r>
              <a:rPr lang="en-US" sz="2000" b="0" i="0" dirty="0">
                <a:solidFill>
                  <a:srgbClr val="030A13"/>
                </a:solidFill>
                <a:effectLst/>
                <a:ea typeface="Cambria" panose="02040503050406030204" pitchFamily="18" charset="0"/>
              </a:rPr>
              <a:t>The institution must include the days in Modules A, C, and D in the R2T4 calculation because the student was enrolled in all three of those modules during the period. The denominator of the calculation would include 90 days. </a:t>
            </a:r>
            <a:endParaRPr lang="en-US" altLang="en-US" sz="2000" dirty="0">
              <a:ea typeface="Cambria" panose="02040503050406030204" pitchFamily="18" charset="0"/>
            </a:endParaRPr>
          </a:p>
        </p:txBody>
      </p:sp>
    </p:spTree>
    <p:extLst>
      <p:ext uri="{BB962C8B-B14F-4D97-AF65-F5344CB8AC3E}">
        <p14:creationId xmlns:p14="http://schemas.microsoft.com/office/powerpoint/2010/main" val="2312378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B561CA-577A-49DB-8794-14E989F97A71}"/>
              </a:ext>
            </a:extLst>
          </p:cNvPr>
          <p:cNvSpPr>
            <a:spLocks noGrp="1"/>
          </p:cNvSpPr>
          <p:nvPr>
            <p:ph type="title"/>
          </p:nvPr>
        </p:nvSpPr>
        <p:spPr bwMode="auto">
          <a:xfrm>
            <a:off x="750645" y="368556"/>
            <a:ext cx="9443221"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Scheduled number of days - modules</a:t>
            </a:r>
          </a:p>
        </p:txBody>
      </p:sp>
      <p:sp>
        <p:nvSpPr>
          <p:cNvPr id="84995" name="Content Placeholder 5">
            <a:extLst>
              <a:ext uri="{FF2B5EF4-FFF2-40B4-BE49-F238E27FC236}">
                <a16:creationId xmlns:a16="http://schemas.microsoft.com/office/drawing/2014/main" id="{C2A8451D-F050-4729-ACA5-5E3819A072E8}"/>
              </a:ext>
            </a:extLst>
          </p:cNvPr>
          <p:cNvSpPr>
            <a:spLocks noGrp="1"/>
          </p:cNvSpPr>
          <p:nvPr>
            <p:ph type="body" sz="quarter" idx="11"/>
          </p:nvPr>
        </p:nvSpPr>
        <p:spPr bwMode="auto">
          <a:xfrm>
            <a:off x="750645" y="1686196"/>
            <a:ext cx="10391775" cy="4803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2200" b="1" u="sng" dirty="0">
                <a:ea typeface="Cambria" panose="02040503050406030204" pitchFamily="18" charset="0"/>
              </a:rPr>
              <a:t>Scenario</a:t>
            </a:r>
            <a:r>
              <a:rPr lang="en-US" altLang="en-US" sz="2200" b="1" dirty="0">
                <a:ea typeface="Cambria" panose="02040503050406030204" pitchFamily="18" charset="0"/>
              </a:rPr>
              <a:t>: </a:t>
            </a:r>
            <a:r>
              <a:rPr lang="en-US" sz="2000" b="0" i="0" dirty="0">
                <a:solidFill>
                  <a:srgbClr val="030A13"/>
                </a:solidFill>
                <a:effectLst/>
                <a:latin typeface="Cambria "/>
              </a:rPr>
              <a:t>This institution does not use an R2T4 Freeze Date.</a:t>
            </a:r>
          </a:p>
          <a:p>
            <a:pPr marL="0" indent="0">
              <a:buNone/>
            </a:pPr>
            <a:endParaRPr lang="en-US" altLang="en-US" sz="2000" dirty="0">
              <a:latin typeface="Cambria "/>
              <a:ea typeface="Cambria" panose="02040503050406030204" pitchFamily="18" charset="0"/>
            </a:endParaRPr>
          </a:p>
          <a:p>
            <a:pPr marL="0" indent="0">
              <a:buNone/>
            </a:pPr>
            <a:endParaRPr lang="en-US" altLang="en-US" sz="1800" dirty="0">
              <a:ea typeface="Cambria" panose="02040503050406030204" pitchFamily="18" charset="0"/>
            </a:endParaRPr>
          </a:p>
        </p:txBody>
      </p:sp>
      <p:sp>
        <p:nvSpPr>
          <p:cNvPr id="4" name="Slide Number Placeholder 1">
            <a:extLst>
              <a:ext uri="{FF2B5EF4-FFF2-40B4-BE49-F238E27FC236}">
                <a16:creationId xmlns:a16="http://schemas.microsoft.com/office/drawing/2014/main" id="{96B733DD-1A09-4B9A-8644-A1A07C56B12F}"/>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37</a:t>
            </a:fld>
            <a:endParaRPr lang="en-US" dirty="0"/>
          </a:p>
        </p:txBody>
      </p:sp>
      <p:graphicFrame>
        <p:nvGraphicFramePr>
          <p:cNvPr id="3" name="Table 4">
            <a:extLst>
              <a:ext uri="{FF2B5EF4-FFF2-40B4-BE49-F238E27FC236}">
                <a16:creationId xmlns:a16="http://schemas.microsoft.com/office/drawing/2014/main" id="{2441DEE3-1286-419D-91CA-FCFAD2E49495}"/>
              </a:ext>
            </a:extLst>
          </p:cNvPr>
          <p:cNvGraphicFramePr>
            <a:graphicFrameLocks noGrp="1"/>
          </p:cNvGraphicFramePr>
          <p:nvPr/>
        </p:nvGraphicFramePr>
        <p:xfrm>
          <a:off x="750643" y="2319298"/>
          <a:ext cx="10818056" cy="1463040"/>
        </p:xfrm>
        <a:graphic>
          <a:graphicData uri="http://schemas.openxmlformats.org/drawingml/2006/table">
            <a:tbl>
              <a:tblPr firstRow="1" bandRow="1">
                <a:tableStyleId>{5C22544A-7EE6-4342-B048-85BDC9FD1C3A}</a:tableStyleId>
              </a:tblPr>
              <a:tblGrid>
                <a:gridCol w="2704514">
                  <a:extLst>
                    <a:ext uri="{9D8B030D-6E8A-4147-A177-3AD203B41FA5}">
                      <a16:colId xmlns:a16="http://schemas.microsoft.com/office/drawing/2014/main" val="2304667953"/>
                    </a:ext>
                  </a:extLst>
                </a:gridCol>
                <a:gridCol w="2704514">
                  <a:extLst>
                    <a:ext uri="{9D8B030D-6E8A-4147-A177-3AD203B41FA5}">
                      <a16:colId xmlns:a16="http://schemas.microsoft.com/office/drawing/2014/main" val="2157918384"/>
                    </a:ext>
                  </a:extLst>
                </a:gridCol>
                <a:gridCol w="2704514">
                  <a:extLst>
                    <a:ext uri="{9D8B030D-6E8A-4147-A177-3AD203B41FA5}">
                      <a16:colId xmlns:a16="http://schemas.microsoft.com/office/drawing/2014/main" val="3644031050"/>
                    </a:ext>
                  </a:extLst>
                </a:gridCol>
                <a:gridCol w="2704514">
                  <a:extLst>
                    <a:ext uri="{9D8B030D-6E8A-4147-A177-3AD203B41FA5}">
                      <a16:colId xmlns:a16="http://schemas.microsoft.com/office/drawing/2014/main" val="2746752866"/>
                    </a:ext>
                  </a:extLst>
                </a:gridCol>
              </a:tblGrid>
              <a:tr h="324301">
                <a:tc>
                  <a:txBody>
                    <a:bodyPr/>
                    <a:lstStyle/>
                    <a:p>
                      <a:pPr algn="ctr"/>
                      <a:r>
                        <a:rPr lang="en-US" dirty="0">
                          <a:solidFill>
                            <a:sysClr val="windowText" lastClr="000000"/>
                          </a:solidFill>
                        </a:rPr>
                        <a:t>Module A</a:t>
                      </a:r>
                    </a:p>
                  </a:txBody>
                  <a:tcPr>
                    <a:solidFill>
                      <a:srgbClr val="00B050"/>
                    </a:solidFill>
                  </a:tcPr>
                </a:tc>
                <a:tc>
                  <a:txBody>
                    <a:bodyPr/>
                    <a:lstStyle/>
                    <a:p>
                      <a:pPr algn="ctr"/>
                      <a:r>
                        <a:rPr lang="en-US" dirty="0">
                          <a:solidFill>
                            <a:sysClr val="windowText" lastClr="000000"/>
                          </a:solidFill>
                        </a:rPr>
                        <a:t>Module B</a:t>
                      </a:r>
                    </a:p>
                  </a:txBody>
                  <a:tcPr>
                    <a:solidFill>
                      <a:srgbClr val="FF0000"/>
                    </a:solidFill>
                  </a:tcPr>
                </a:tc>
                <a:tc>
                  <a:txBody>
                    <a:bodyPr/>
                    <a:lstStyle/>
                    <a:p>
                      <a:pPr algn="ctr"/>
                      <a:r>
                        <a:rPr lang="en-US" dirty="0">
                          <a:solidFill>
                            <a:sysClr val="windowText" lastClr="000000"/>
                          </a:solidFill>
                        </a:rPr>
                        <a:t>Module C</a:t>
                      </a:r>
                    </a:p>
                  </a:txBody>
                  <a:tcPr>
                    <a:solidFill>
                      <a:srgbClr val="00B050"/>
                    </a:solidFill>
                  </a:tcPr>
                </a:tc>
                <a:tc>
                  <a:txBody>
                    <a:bodyPr/>
                    <a:lstStyle/>
                    <a:p>
                      <a:pPr algn="ctr"/>
                      <a:r>
                        <a:rPr lang="en-US" dirty="0">
                          <a:solidFill>
                            <a:sysClr val="windowText" lastClr="000000"/>
                          </a:solidFill>
                        </a:rPr>
                        <a:t>Module D</a:t>
                      </a:r>
                    </a:p>
                  </a:txBody>
                  <a:tcPr>
                    <a:solidFill>
                      <a:srgbClr val="00B050"/>
                    </a:solidFill>
                  </a:tcPr>
                </a:tc>
                <a:extLst>
                  <a:ext uri="{0D108BD9-81ED-4DB2-BD59-A6C34878D82A}">
                    <a16:rowId xmlns:a16="http://schemas.microsoft.com/office/drawing/2014/main" val="4194616286"/>
                  </a:ext>
                </a:extLst>
              </a:tr>
              <a:tr h="324301">
                <a:tc>
                  <a:txBody>
                    <a:bodyPr/>
                    <a:lstStyle/>
                    <a:p>
                      <a:pPr algn="ctr"/>
                      <a:r>
                        <a:rPr lang="en-US" b="1" dirty="0">
                          <a:solidFill>
                            <a:sysClr val="windowText" lastClr="000000"/>
                          </a:solidFill>
                        </a:rPr>
                        <a:t>30 day</a:t>
                      </a:r>
                    </a:p>
                  </a:txBody>
                  <a:tcPr>
                    <a:solidFill>
                      <a:srgbClr val="00B050"/>
                    </a:solidFill>
                  </a:tcPr>
                </a:tc>
                <a:tc>
                  <a:txBody>
                    <a:bodyPr/>
                    <a:lstStyle/>
                    <a:p>
                      <a:pPr algn="ctr"/>
                      <a:r>
                        <a:rPr lang="en-US" b="1" dirty="0">
                          <a:solidFill>
                            <a:sysClr val="windowText" lastClr="000000"/>
                          </a:solidFill>
                        </a:rPr>
                        <a:t>30 days</a:t>
                      </a:r>
                    </a:p>
                  </a:txBody>
                  <a:tcPr>
                    <a:solidFill>
                      <a:srgbClr val="FF0000"/>
                    </a:solidFill>
                  </a:tcPr>
                </a:tc>
                <a:tc>
                  <a:txBody>
                    <a:bodyPr/>
                    <a:lstStyle/>
                    <a:p>
                      <a:pPr algn="ctr"/>
                      <a:r>
                        <a:rPr lang="en-US" b="1" dirty="0">
                          <a:solidFill>
                            <a:sysClr val="windowText" lastClr="000000"/>
                          </a:solidFill>
                        </a:rPr>
                        <a:t>30 days </a:t>
                      </a:r>
                    </a:p>
                  </a:txBody>
                  <a:tcPr>
                    <a:solidFill>
                      <a:srgbClr val="00B050"/>
                    </a:solidFill>
                  </a:tcPr>
                </a:tc>
                <a:tc>
                  <a:txBody>
                    <a:bodyPr/>
                    <a:lstStyle/>
                    <a:p>
                      <a:pPr algn="ctr"/>
                      <a:r>
                        <a:rPr lang="en-US" b="1" dirty="0">
                          <a:solidFill>
                            <a:sysClr val="windowText" lastClr="000000"/>
                          </a:solidFill>
                        </a:rPr>
                        <a:t>30 days</a:t>
                      </a:r>
                    </a:p>
                  </a:txBody>
                  <a:tcPr>
                    <a:solidFill>
                      <a:srgbClr val="00B050"/>
                    </a:solidFill>
                  </a:tcPr>
                </a:tc>
                <a:extLst>
                  <a:ext uri="{0D108BD9-81ED-4DB2-BD59-A6C34878D82A}">
                    <a16:rowId xmlns:a16="http://schemas.microsoft.com/office/drawing/2014/main" val="230215839"/>
                  </a:ext>
                </a:extLst>
              </a:tr>
              <a:tr h="324301">
                <a:tc>
                  <a:txBody>
                    <a:bodyPr/>
                    <a:lstStyle/>
                    <a:p>
                      <a:pPr algn="ctr"/>
                      <a:r>
                        <a:rPr lang="en-US" b="1" dirty="0">
                          <a:solidFill>
                            <a:sysClr val="windowText" lastClr="000000"/>
                          </a:solidFill>
                        </a:rPr>
                        <a:t>3 credit class</a:t>
                      </a:r>
                    </a:p>
                  </a:txBody>
                  <a:tcPr>
                    <a:solidFill>
                      <a:srgbClr val="00B050"/>
                    </a:solidFill>
                  </a:tcPr>
                </a:tc>
                <a:tc>
                  <a:txBody>
                    <a:bodyPr/>
                    <a:lstStyle/>
                    <a:p>
                      <a:pPr algn="ctr"/>
                      <a:r>
                        <a:rPr lang="en-US" b="1" dirty="0">
                          <a:solidFill>
                            <a:sysClr val="windowText" lastClr="000000"/>
                          </a:solidFill>
                        </a:rPr>
                        <a:t>3 credit class</a:t>
                      </a:r>
                    </a:p>
                  </a:txBody>
                  <a:tcPr>
                    <a:solidFill>
                      <a:srgbClr val="FF0000"/>
                    </a:solidFill>
                  </a:tcPr>
                </a:tc>
                <a:tc>
                  <a:txBody>
                    <a:bodyPr/>
                    <a:lstStyle/>
                    <a:p>
                      <a:pPr algn="ctr"/>
                      <a:r>
                        <a:rPr lang="en-US" b="1" dirty="0">
                          <a:solidFill>
                            <a:sysClr val="windowText" lastClr="000000"/>
                          </a:solidFill>
                        </a:rPr>
                        <a:t>3 credit class</a:t>
                      </a:r>
                    </a:p>
                  </a:txBody>
                  <a:tcPr>
                    <a:solidFill>
                      <a:srgbClr val="00B050"/>
                    </a:solidFill>
                  </a:tcPr>
                </a:tc>
                <a:tc>
                  <a:txBody>
                    <a:bodyPr/>
                    <a:lstStyle/>
                    <a:p>
                      <a:pPr algn="ctr"/>
                      <a:r>
                        <a:rPr lang="en-US" b="1" dirty="0">
                          <a:solidFill>
                            <a:sysClr val="windowText" lastClr="000000"/>
                          </a:solidFill>
                        </a:rPr>
                        <a:t>3 credit class</a:t>
                      </a:r>
                    </a:p>
                  </a:txBody>
                  <a:tcPr>
                    <a:solidFill>
                      <a:srgbClr val="00B050"/>
                    </a:solidFill>
                  </a:tcPr>
                </a:tc>
                <a:extLst>
                  <a:ext uri="{0D108BD9-81ED-4DB2-BD59-A6C34878D82A}">
                    <a16:rowId xmlns:a16="http://schemas.microsoft.com/office/drawing/2014/main" val="3058407537"/>
                  </a:ext>
                </a:extLst>
              </a:tr>
              <a:tr h="324301">
                <a:tc gridSpan="4">
                  <a:txBody>
                    <a:bodyPr/>
                    <a:lstStyle/>
                    <a:p>
                      <a:pPr algn="ctr"/>
                      <a:r>
                        <a:rPr lang="en-US" b="1" dirty="0">
                          <a:solidFill>
                            <a:sysClr val="windowText" lastClr="000000"/>
                          </a:solidFill>
                        </a:rPr>
                        <a:t>120 – day standard term no scheduled breaks </a:t>
                      </a: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extLst>
                  <a:ext uri="{0D108BD9-81ED-4DB2-BD59-A6C34878D82A}">
                    <a16:rowId xmlns:a16="http://schemas.microsoft.com/office/drawing/2014/main" val="3219291259"/>
                  </a:ext>
                </a:extLst>
              </a:tr>
            </a:tbl>
          </a:graphicData>
        </a:graphic>
      </p:graphicFrame>
      <p:sp>
        <p:nvSpPr>
          <p:cNvPr id="9" name="Content Placeholder 5">
            <a:extLst>
              <a:ext uri="{FF2B5EF4-FFF2-40B4-BE49-F238E27FC236}">
                <a16:creationId xmlns:a16="http://schemas.microsoft.com/office/drawing/2014/main" id="{188BEB58-61B3-445F-8681-891F97512E4E}"/>
              </a:ext>
            </a:extLst>
          </p:cNvPr>
          <p:cNvSpPr txBox="1">
            <a:spLocks/>
          </p:cNvSpPr>
          <p:nvPr/>
        </p:nvSpPr>
        <p:spPr bwMode="auto">
          <a:xfrm>
            <a:off x="668451" y="3976314"/>
            <a:ext cx="10972169" cy="25131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algn="l" defTabSz="914173" rtl="0" eaLnBrk="1" latinLnBrk="0" hangingPunct="1">
              <a:lnSpc>
                <a:spcPct val="90000"/>
              </a:lnSpc>
              <a:spcBef>
                <a:spcPts val="1000"/>
              </a:spcBef>
              <a:spcAft>
                <a:spcPts val="1200"/>
              </a:spcAft>
              <a:buClr>
                <a:schemeClr val="accent2"/>
              </a:buClr>
              <a:buFont typeface="Arial" panose="020B0604020202020204" pitchFamily="34" charset="0"/>
              <a:buChar char="•"/>
              <a:defRPr sz="28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2000" b="0" i="0" kern="1200">
                <a:solidFill>
                  <a:schemeClr val="bg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bg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bg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bg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0" i="0" dirty="0">
                <a:solidFill>
                  <a:srgbClr val="030A13"/>
                </a:solidFill>
                <a:effectLst/>
                <a:ea typeface="Cambria" panose="02040503050406030204" pitchFamily="18" charset="0"/>
              </a:rPr>
              <a:t>A student who is eligible for only Pell Grant funds is enrolled in Modules A and B on the institution’s Pell Grant recalculation date, resulting in a half-time Pell Grant enrollment status for the period. The student completes Module A, but drops Module B before it begins while simultaneously registering for Modules C and D. The student subsequently completes (but fails) Module C and attends Module D, but withdraws halfway through that module. The student attended coursework comprising three-quarters-time enrollment, but the Pell Grant disbursement is based on a half-time enrollment status due to the student’s enrollment on the Pell Grant recalculation date.</a:t>
            </a:r>
          </a:p>
          <a:p>
            <a:pPr marL="0" indent="0">
              <a:buFont typeface="Arial" panose="020B0604020202020204" pitchFamily="34" charset="0"/>
              <a:buNone/>
            </a:pPr>
            <a:r>
              <a:rPr lang="en-US" sz="1600" b="0" i="0" dirty="0">
                <a:solidFill>
                  <a:srgbClr val="030A13"/>
                </a:solidFill>
                <a:effectLst/>
                <a:ea typeface="Cambria" panose="02040503050406030204" pitchFamily="18" charset="0"/>
              </a:rPr>
              <a:t>The institution must include the days from Modules A, C, and D because student was eligible for only Pell Grant funds and  the student attended those modules. The institution would not include the days in Module B because the student never attended Module B. The denominator of the R2T4 calculation would include 90 days.</a:t>
            </a:r>
            <a:endParaRPr lang="en-US" altLang="en-US" sz="1600" dirty="0">
              <a:ea typeface="Cambria" panose="02040503050406030204" pitchFamily="18" charset="0"/>
            </a:endParaRPr>
          </a:p>
        </p:txBody>
      </p:sp>
    </p:spTree>
    <p:extLst>
      <p:ext uri="{BB962C8B-B14F-4D97-AF65-F5344CB8AC3E}">
        <p14:creationId xmlns:p14="http://schemas.microsoft.com/office/powerpoint/2010/main" val="409852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B561CA-577A-49DB-8794-14E989F97A71}"/>
              </a:ext>
            </a:extLst>
          </p:cNvPr>
          <p:cNvSpPr>
            <a:spLocks noGrp="1"/>
          </p:cNvSpPr>
          <p:nvPr>
            <p:ph type="title"/>
          </p:nvPr>
        </p:nvSpPr>
        <p:spPr bwMode="auto">
          <a:xfrm>
            <a:off x="750645" y="368556"/>
            <a:ext cx="9443221"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Scheduled number of days - modules</a:t>
            </a:r>
          </a:p>
        </p:txBody>
      </p:sp>
      <p:sp>
        <p:nvSpPr>
          <p:cNvPr id="84995" name="Content Placeholder 5">
            <a:extLst>
              <a:ext uri="{FF2B5EF4-FFF2-40B4-BE49-F238E27FC236}">
                <a16:creationId xmlns:a16="http://schemas.microsoft.com/office/drawing/2014/main" id="{C2A8451D-F050-4729-ACA5-5E3819A072E8}"/>
              </a:ext>
            </a:extLst>
          </p:cNvPr>
          <p:cNvSpPr>
            <a:spLocks noGrp="1"/>
          </p:cNvSpPr>
          <p:nvPr>
            <p:ph type="body" sz="quarter" idx="11"/>
          </p:nvPr>
        </p:nvSpPr>
        <p:spPr bwMode="auto">
          <a:xfrm>
            <a:off x="750645" y="1686196"/>
            <a:ext cx="10391775" cy="4803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2200" b="1" u="sng" dirty="0">
                <a:ea typeface="Cambria" panose="02040503050406030204" pitchFamily="18" charset="0"/>
              </a:rPr>
              <a:t>Scenario</a:t>
            </a:r>
            <a:r>
              <a:rPr lang="en-US" altLang="en-US" sz="2200" b="1" dirty="0">
                <a:ea typeface="Cambria" panose="02040503050406030204" pitchFamily="18" charset="0"/>
              </a:rPr>
              <a:t>: </a:t>
            </a:r>
            <a:r>
              <a:rPr lang="en-US" sz="2000" b="0" i="0" dirty="0">
                <a:solidFill>
                  <a:srgbClr val="030A13"/>
                </a:solidFill>
                <a:effectLst/>
                <a:latin typeface="Cambria "/>
              </a:rPr>
              <a:t>This institution does not use an R2T4 Freeze Date.</a:t>
            </a:r>
          </a:p>
          <a:p>
            <a:pPr marL="0" indent="0">
              <a:buNone/>
            </a:pPr>
            <a:endParaRPr lang="en-US" altLang="en-US" sz="2000" dirty="0">
              <a:latin typeface="Cambria "/>
              <a:ea typeface="Cambria" panose="02040503050406030204" pitchFamily="18" charset="0"/>
            </a:endParaRPr>
          </a:p>
          <a:p>
            <a:pPr marL="0" indent="0">
              <a:buNone/>
            </a:pPr>
            <a:endParaRPr lang="en-US" altLang="en-US" sz="1800" dirty="0">
              <a:ea typeface="Cambria" panose="02040503050406030204" pitchFamily="18" charset="0"/>
            </a:endParaRPr>
          </a:p>
        </p:txBody>
      </p:sp>
      <p:sp>
        <p:nvSpPr>
          <p:cNvPr id="4" name="Slide Number Placeholder 1">
            <a:extLst>
              <a:ext uri="{FF2B5EF4-FFF2-40B4-BE49-F238E27FC236}">
                <a16:creationId xmlns:a16="http://schemas.microsoft.com/office/drawing/2014/main" id="{96B733DD-1A09-4B9A-8644-A1A07C56B12F}"/>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38</a:t>
            </a:fld>
            <a:endParaRPr lang="en-US" dirty="0"/>
          </a:p>
        </p:txBody>
      </p:sp>
      <p:graphicFrame>
        <p:nvGraphicFramePr>
          <p:cNvPr id="3" name="Table 4">
            <a:extLst>
              <a:ext uri="{FF2B5EF4-FFF2-40B4-BE49-F238E27FC236}">
                <a16:creationId xmlns:a16="http://schemas.microsoft.com/office/drawing/2014/main" id="{2441DEE3-1286-419D-91CA-FCFAD2E49495}"/>
              </a:ext>
            </a:extLst>
          </p:cNvPr>
          <p:cNvGraphicFramePr>
            <a:graphicFrameLocks noGrp="1"/>
          </p:cNvGraphicFramePr>
          <p:nvPr>
            <p:extLst>
              <p:ext uri="{D42A27DB-BD31-4B8C-83A1-F6EECF244321}">
                <p14:modId xmlns:p14="http://schemas.microsoft.com/office/powerpoint/2010/main" val="2764127146"/>
              </p:ext>
            </p:extLst>
          </p:nvPr>
        </p:nvGraphicFramePr>
        <p:xfrm>
          <a:off x="750643" y="2319298"/>
          <a:ext cx="10818056" cy="1463040"/>
        </p:xfrm>
        <a:graphic>
          <a:graphicData uri="http://schemas.openxmlformats.org/drawingml/2006/table">
            <a:tbl>
              <a:tblPr firstRow="1" bandRow="1">
                <a:tableStyleId>{5C22544A-7EE6-4342-B048-85BDC9FD1C3A}</a:tableStyleId>
              </a:tblPr>
              <a:tblGrid>
                <a:gridCol w="2704514">
                  <a:extLst>
                    <a:ext uri="{9D8B030D-6E8A-4147-A177-3AD203B41FA5}">
                      <a16:colId xmlns:a16="http://schemas.microsoft.com/office/drawing/2014/main" val="2304667953"/>
                    </a:ext>
                  </a:extLst>
                </a:gridCol>
                <a:gridCol w="2704514">
                  <a:extLst>
                    <a:ext uri="{9D8B030D-6E8A-4147-A177-3AD203B41FA5}">
                      <a16:colId xmlns:a16="http://schemas.microsoft.com/office/drawing/2014/main" val="2157918384"/>
                    </a:ext>
                  </a:extLst>
                </a:gridCol>
                <a:gridCol w="2704514">
                  <a:extLst>
                    <a:ext uri="{9D8B030D-6E8A-4147-A177-3AD203B41FA5}">
                      <a16:colId xmlns:a16="http://schemas.microsoft.com/office/drawing/2014/main" val="3644031050"/>
                    </a:ext>
                  </a:extLst>
                </a:gridCol>
                <a:gridCol w="2704514">
                  <a:extLst>
                    <a:ext uri="{9D8B030D-6E8A-4147-A177-3AD203B41FA5}">
                      <a16:colId xmlns:a16="http://schemas.microsoft.com/office/drawing/2014/main" val="2746752866"/>
                    </a:ext>
                  </a:extLst>
                </a:gridCol>
              </a:tblGrid>
              <a:tr h="324301">
                <a:tc>
                  <a:txBody>
                    <a:bodyPr/>
                    <a:lstStyle/>
                    <a:p>
                      <a:pPr algn="ctr"/>
                      <a:r>
                        <a:rPr lang="en-US" dirty="0">
                          <a:solidFill>
                            <a:sysClr val="windowText" lastClr="000000"/>
                          </a:solidFill>
                        </a:rPr>
                        <a:t>Module A</a:t>
                      </a:r>
                    </a:p>
                  </a:txBody>
                  <a:tcPr>
                    <a:solidFill>
                      <a:srgbClr val="00B050"/>
                    </a:solidFill>
                  </a:tcPr>
                </a:tc>
                <a:tc>
                  <a:txBody>
                    <a:bodyPr/>
                    <a:lstStyle/>
                    <a:p>
                      <a:pPr algn="ctr"/>
                      <a:r>
                        <a:rPr lang="en-US" dirty="0">
                          <a:solidFill>
                            <a:sysClr val="windowText" lastClr="000000"/>
                          </a:solidFill>
                        </a:rPr>
                        <a:t>Module B</a:t>
                      </a:r>
                    </a:p>
                  </a:txBody>
                  <a:tcPr>
                    <a:solidFill>
                      <a:srgbClr val="00B050"/>
                    </a:solidFill>
                  </a:tcPr>
                </a:tc>
                <a:tc>
                  <a:txBody>
                    <a:bodyPr/>
                    <a:lstStyle/>
                    <a:p>
                      <a:pPr algn="ctr"/>
                      <a:r>
                        <a:rPr lang="en-US" dirty="0">
                          <a:solidFill>
                            <a:sysClr val="windowText" lastClr="000000"/>
                          </a:solidFill>
                        </a:rPr>
                        <a:t>Module C</a:t>
                      </a:r>
                    </a:p>
                  </a:txBody>
                  <a:tcPr>
                    <a:solidFill>
                      <a:srgbClr val="00B050"/>
                    </a:solidFill>
                  </a:tcPr>
                </a:tc>
                <a:tc>
                  <a:txBody>
                    <a:bodyPr/>
                    <a:lstStyle/>
                    <a:p>
                      <a:pPr algn="ctr"/>
                      <a:r>
                        <a:rPr lang="en-US" dirty="0">
                          <a:solidFill>
                            <a:sysClr val="windowText" lastClr="000000"/>
                          </a:solidFill>
                        </a:rPr>
                        <a:t>Module D</a:t>
                      </a:r>
                    </a:p>
                  </a:txBody>
                  <a:tcPr>
                    <a:solidFill>
                      <a:srgbClr val="00B050"/>
                    </a:solidFill>
                  </a:tcPr>
                </a:tc>
                <a:extLst>
                  <a:ext uri="{0D108BD9-81ED-4DB2-BD59-A6C34878D82A}">
                    <a16:rowId xmlns:a16="http://schemas.microsoft.com/office/drawing/2014/main" val="4194616286"/>
                  </a:ext>
                </a:extLst>
              </a:tr>
              <a:tr h="324301">
                <a:tc>
                  <a:txBody>
                    <a:bodyPr/>
                    <a:lstStyle/>
                    <a:p>
                      <a:pPr algn="ctr"/>
                      <a:r>
                        <a:rPr lang="en-US" b="1" dirty="0">
                          <a:solidFill>
                            <a:sysClr val="windowText" lastClr="000000"/>
                          </a:solidFill>
                        </a:rPr>
                        <a:t>30 day</a:t>
                      </a:r>
                    </a:p>
                  </a:txBody>
                  <a:tcPr>
                    <a:solidFill>
                      <a:srgbClr val="00B050"/>
                    </a:solidFill>
                  </a:tcPr>
                </a:tc>
                <a:tc>
                  <a:txBody>
                    <a:bodyPr/>
                    <a:lstStyle/>
                    <a:p>
                      <a:pPr algn="ctr"/>
                      <a:r>
                        <a:rPr lang="en-US" b="1" dirty="0">
                          <a:solidFill>
                            <a:sysClr val="windowText" lastClr="000000"/>
                          </a:solidFill>
                        </a:rPr>
                        <a:t>30 days</a:t>
                      </a:r>
                    </a:p>
                  </a:txBody>
                  <a:tcPr>
                    <a:solidFill>
                      <a:srgbClr val="00B050"/>
                    </a:solidFill>
                  </a:tcPr>
                </a:tc>
                <a:tc>
                  <a:txBody>
                    <a:bodyPr/>
                    <a:lstStyle/>
                    <a:p>
                      <a:pPr algn="ctr"/>
                      <a:r>
                        <a:rPr lang="en-US" b="1" dirty="0">
                          <a:solidFill>
                            <a:sysClr val="windowText" lastClr="000000"/>
                          </a:solidFill>
                        </a:rPr>
                        <a:t>30 days </a:t>
                      </a:r>
                    </a:p>
                  </a:txBody>
                  <a:tcPr>
                    <a:solidFill>
                      <a:srgbClr val="00B050"/>
                    </a:solidFill>
                  </a:tcPr>
                </a:tc>
                <a:tc>
                  <a:txBody>
                    <a:bodyPr/>
                    <a:lstStyle/>
                    <a:p>
                      <a:pPr algn="ctr"/>
                      <a:r>
                        <a:rPr lang="en-US" b="1" dirty="0">
                          <a:solidFill>
                            <a:sysClr val="windowText" lastClr="000000"/>
                          </a:solidFill>
                        </a:rPr>
                        <a:t>30 days</a:t>
                      </a:r>
                    </a:p>
                  </a:txBody>
                  <a:tcPr>
                    <a:solidFill>
                      <a:srgbClr val="00B050"/>
                    </a:solidFill>
                  </a:tcPr>
                </a:tc>
                <a:extLst>
                  <a:ext uri="{0D108BD9-81ED-4DB2-BD59-A6C34878D82A}">
                    <a16:rowId xmlns:a16="http://schemas.microsoft.com/office/drawing/2014/main" val="230215839"/>
                  </a:ext>
                </a:extLst>
              </a:tr>
              <a:tr h="324301">
                <a:tc>
                  <a:txBody>
                    <a:bodyPr/>
                    <a:lstStyle/>
                    <a:p>
                      <a:pPr algn="ctr"/>
                      <a:r>
                        <a:rPr lang="en-US" b="1" dirty="0">
                          <a:solidFill>
                            <a:sysClr val="windowText" lastClr="000000"/>
                          </a:solidFill>
                        </a:rPr>
                        <a:t>3 credit class</a:t>
                      </a:r>
                    </a:p>
                  </a:txBody>
                  <a:tcPr>
                    <a:solidFill>
                      <a:srgbClr val="00B050"/>
                    </a:solidFill>
                  </a:tcPr>
                </a:tc>
                <a:tc>
                  <a:txBody>
                    <a:bodyPr/>
                    <a:lstStyle/>
                    <a:p>
                      <a:pPr algn="ctr"/>
                      <a:r>
                        <a:rPr lang="en-US" b="1" dirty="0">
                          <a:solidFill>
                            <a:sysClr val="windowText" lastClr="000000"/>
                          </a:solidFill>
                        </a:rPr>
                        <a:t>3 credit class</a:t>
                      </a:r>
                    </a:p>
                  </a:txBody>
                  <a:tcPr>
                    <a:solidFill>
                      <a:srgbClr val="00B050"/>
                    </a:solidFill>
                  </a:tcPr>
                </a:tc>
                <a:tc>
                  <a:txBody>
                    <a:bodyPr/>
                    <a:lstStyle/>
                    <a:p>
                      <a:pPr algn="ctr"/>
                      <a:r>
                        <a:rPr lang="en-US" b="1" dirty="0">
                          <a:solidFill>
                            <a:sysClr val="windowText" lastClr="000000"/>
                          </a:solidFill>
                        </a:rPr>
                        <a:t>3 credit class</a:t>
                      </a:r>
                    </a:p>
                  </a:txBody>
                  <a:tcPr>
                    <a:solidFill>
                      <a:srgbClr val="00B050"/>
                    </a:solidFill>
                  </a:tcPr>
                </a:tc>
                <a:tc>
                  <a:txBody>
                    <a:bodyPr/>
                    <a:lstStyle/>
                    <a:p>
                      <a:pPr algn="ctr"/>
                      <a:r>
                        <a:rPr lang="en-US" b="1" dirty="0">
                          <a:solidFill>
                            <a:sysClr val="windowText" lastClr="000000"/>
                          </a:solidFill>
                        </a:rPr>
                        <a:t>3 credit class</a:t>
                      </a:r>
                    </a:p>
                  </a:txBody>
                  <a:tcPr>
                    <a:solidFill>
                      <a:srgbClr val="00B050"/>
                    </a:solidFill>
                  </a:tcPr>
                </a:tc>
                <a:extLst>
                  <a:ext uri="{0D108BD9-81ED-4DB2-BD59-A6C34878D82A}">
                    <a16:rowId xmlns:a16="http://schemas.microsoft.com/office/drawing/2014/main" val="3058407537"/>
                  </a:ext>
                </a:extLst>
              </a:tr>
              <a:tr h="324301">
                <a:tc gridSpan="4">
                  <a:txBody>
                    <a:bodyPr/>
                    <a:lstStyle/>
                    <a:p>
                      <a:pPr algn="ctr"/>
                      <a:r>
                        <a:rPr lang="en-US" b="1" dirty="0">
                          <a:solidFill>
                            <a:sysClr val="windowText" lastClr="000000"/>
                          </a:solidFill>
                        </a:rPr>
                        <a:t>120 – day standard term no scheduled breaks </a:t>
                      </a: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tc hMerge="1">
                  <a:txBody>
                    <a:bodyPr/>
                    <a:lstStyle/>
                    <a:p>
                      <a:pPr algn="ctr"/>
                      <a:endParaRPr lang="en-US" b="1" dirty="0">
                        <a:solidFill>
                          <a:sysClr val="windowText" lastClr="000000"/>
                        </a:solidFill>
                      </a:endParaRPr>
                    </a:p>
                  </a:txBody>
                  <a:tcPr>
                    <a:solidFill>
                      <a:schemeClr val="accent1">
                        <a:lumMod val="20000"/>
                        <a:lumOff val="80000"/>
                      </a:schemeClr>
                    </a:solidFill>
                  </a:tcPr>
                </a:tc>
                <a:extLst>
                  <a:ext uri="{0D108BD9-81ED-4DB2-BD59-A6C34878D82A}">
                    <a16:rowId xmlns:a16="http://schemas.microsoft.com/office/drawing/2014/main" val="3219291259"/>
                  </a:ext>
                </a:extLst>
              </a:tr>
            </a:tbl>
          </a:graphicData>
        </a:graphic>
      </p:graphicFrame>
      <p:sp>
        <p:nvSpPr>
          <p:cNvPr id="9" name="Content Placeholder 5">
            <a:extLst>
              <a:ext uri="{FF2B5EF4-FFF2-40B4-BE49-F238E27FC236}">
                <a16:creationId xmlns:a16="http://schemas.microsoft.com/office/drawing/2014/main" id="{188BEB58-61B3-445F-8681-891F97512E4E}"/>
              </a:ext>
            </a:extLst>
          </p:cNvPr>
          <p:cNvSpPr txBox="1">
            <a:spLocks/>
          </p:cNvSpPr>
          <p:nvPr/>
        </p:nvSpPr>
        <p:spPr bwMode="auto">
          <a:xfrm>
            <a:off x="668451" y="3976314"/>
            <a:ext cx="10972169" cy="25131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algn="l" defTabSz="914173" rtl="0" eaLnBrk="1" latinLnBrk="0" hangingPunct="1">
              <a:lnSpc>
                <a:spcPct val="90000"/>
              </a:lnSpc>
              <a:spcBef>
                <a:spcPts val="1000"/>
              </a:spcBef>
              <a:spcAft>
                <a:spcPts val="1200"/>
              </a:spcAft>
              <a:buClr>
                <a:schemeClr val="accent2"/>
              </a:buClr>
              <a:buFont typeface="Arial" panose="020B0604020202020204" pitchFamily="34" charset="0"/>
              <a:buChar char="•"/>
              <a:defRPr sz="28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2000" b="0" i="0" kern="1200">
                <a:solidFill>
                  <a:schemeClr val="bg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bg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bg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bg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0" i="0" dirty="0">
                <a:solidFill>
                  <a:srgbClr val="030A13"/>
                </a:solidFill>
                <a:effectLst/>
                <a:latin typeface="Cambria "/>
              </a:rPr>
              <a:t>A student who is eligible for both Pell Grant and Direct Loan funds enrolls in Modules A and B. The student attends Module A, but in the middle of that module, the student drops Module B. The student registers for Modules C and D at the same time Module B is dropped. The student then successfully completes Module A, but because that module includes less than 49 </a:t>
            </a:r>
            <a:r>
              <a:rPr lang="en-US" sz="1600" b="0" i="0" dirty="0">
                <a:solidFill>
                  <a:srgbClr val="030A13"/>
                </a:solidFill>
                <a:effectLst/>
                <a:ea typeface="Cambria" panose="02040503050406030204" pitchFamily="18" charset="0"/>
              </a:rPr>
              <a:t>percent of the days in the payment period, the student does not qualify for the withdrawal exemption. The student does not ultimately attend either Module C or Module D, and is therefore considered withdrawn.</a:t>
            </a:r>
          </a:p>
          <a:p>
            <a:pPr marL="0" indent="0">
              <a:buFont typeface="Arial" panose="020B0604020202020204" pitchFamily="34" charset="0"/>
              <a:buNone/>
            </a:pPr>
            <a:r>
              <a:rPr lang="en-US" sz="1600" b="0" i="0" dirty="0">
                <a:solidFill>
                  <a:srgbClr val="030A13"/>
                </a:solidFill>
                <a:effectLst/>
                <a:ea typeface="Cambria" panose="02040503050406030204" pitchFamily="18" charset="0"/>
              </a:rPr>
              <a:t>The institution must include the days from Modules A, B, C, and D in the R2T4 calculation because the student was eligible for Direct Loan funds (in addition to Pell Grant funds), and the student was enrolled in all four of those modules during the period. The denominator of the R2T4 calculation would include 120 days.</a:t>
            </a:r>
            <a:endParaRPr lang="en-US" altLang="en-US" sz="1600" dirty="0">
              <a:ea typeface="Cambria" panose="02040503050406030204" pitchFamily="18" charset="0"/>
            </a:endParaRPr>
          </a:p>
        </p:txBody>
      </p:sp>
    </p:spTree>
    <p:extLst>
      <p:ext uri="{BB962C8B-B14F-4D97-AF65-F5344CB8AC3E}">
        <p14:creationId xmlns:p14="http://schemas.microsoft.com/office/powerpoint/2010/main" val="2195477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B561CA-577A-49DB-8794-14E989F97A71}"/>
              </a:ext>
            </a:extLst>
          </p:cNvPr>
          <p:cNvSpPr>
            <a:spLocks noGrp="1"/>
          </p:cNvSpPr>
          <p:nvPr>
            <p:ph type="title"/>
          </p:nvPr>
        </p:nvSpPr>
        <p:spPr bwMode="auto">
          <a:xfrm>
            <a:off x="750646" y="368556"/>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R2T4 Freeze date</a:t>
            </a:r>
          </a:p>
        </p:txBody>
      </p:sp>
      <p:sp>
        <p:nvSpPr>
          <p:cNvPr id="84995" name="Content Placeholder 5">
            <a:extLst>
              <a:ext uri="{FF2B5EF4-FFF2-40B4-BE49-F238E27FC236}">
                <a16:creationId xmlns:a16="http://schemas.microsoft.com/office/drawing/2014/main" id="{C2A8451D-F050-4729-ACA5-5E3819A072E8}"/>
              </a:ext>
            </a:extLst>
          </p:cNvPr>
          <p:cNvSpPr>
            <a:spLocks noGrp="1"/>
          </p:cNvSpPr>
          <p:nvPr>
            <p:ph type="body" sz="quarter" idx="11"/>
          </p:nvPr>
        </p:nvSpPr>
        <p:spPr bwMode="auto">
          <a:xfrm>
            <a:off x="895350" y="1707041"/>
            <a:ext cx="10248900" cy="19505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3600" b="1" u="sng">
                <a:ea typeface="Cambria" panose="02040503050406030204" pitchFamily="18" charset="0"/>
              </a:rPr>
              <a:t>Question</a:t>
            </a:r>
            <a:r>
              <a:rPr lang="en-US" altLang="en-US" sz="3600" b="1">
                <a:ea typeface="Cambria" panose="02040503050406030204" pitchFamily="18" charset="0"/>
              </a:rPr>
              <a:t>: </a:t>
            </a:r>
            <a:r>
              <a:rPr lang="en-US" sz="3600"/>
              <a:t>Can you apply the R2T4 Freeze Date to some students and not to other students within the same program? </a:t>
            </a:r>
          </a:p>
          <a:p>
            <a:pPr marL="0" indent="0">
              <a:buNone/>
            </a:pPr>
            <a:r>
              <a:rPr lang="en-US" altLang="en-US" sz="3600" b="1" u="sng">
                <a:ea typeface="Cambria" panose="02040503050406030204" pitchFamily="18" charset="0"/>
              </a:rPr>
              <a:t>Answer</a:t>
            </a:r>
            <a:r>
              <a:rPr lang="en-US" altLang="en-US" sz="3600" b="1">
                <a:ea typeface="Cambria" panose="02040503050406030204" pitchFamily="18" charset="0"/>
              </a:rPr>
              <a:t>: </a:t>
            </a:r>
            <a:r>
              <a:rPr lang="en-US" sz="3600" b="0" i="0">
                <a:solidFill>
                  <a:srgbClr val="030A13"/>
                </a:solidFill>
                <a:effectLst/>
                <a:latin typeface="Cambria "/>
              </a:rPr>
              <a:t>No. An institution’s R2T4 Freeze Date policy must be applied consistently to all students in the same program.</a:t>
            </a:r>
          </a:p>
          <a:p>
            <a:pPr marL="0" indent="0">
              <a:buNone/>
            </a:pPr>
            <a:r>
              <a:rPr lang="en-US" altLang="en-US" sz="2000">
                <a:solidFill>
                  <a:srgbClr val="030A13"/>
                </a:solidFill>
                <a:latin typeface="Cambria "/>
                <a:ea typeface="Cambria" panose="02040503050406030204" pitchFamily="18" charset="0"/>
              </a:rPr>
              <a:t>(RCFD-Q2)</a:t>
            </a:r>
            <a:endParaRPr lang="en-US" altLang="en-US" sz="2000">
              <a:latin typeface="Cambria "/>
              <a:ea typeface="Cambria" panose="02040503050406030204" pitchFamily="18" charset="0"/>
            </a:endParaRPr>
          </a:p>
        </p:txBody>
      </p:sp>
      <p:sp>
        <p:nvSpPr>
          <p:cNvPr id="4" name="Slide Number Placeholder 1">
            <a:extLst>
              <a:ext uri="{FF2B5EF4-FFF2-40B4-BE49-F238E27FC236}">
                <a16:creationId xmlns:a16="http://schemas.microsoft.com/office/drawing/2014/main" id="{88022CF6-AA2D-4DD3-AD77-E7F6FFBDCEED}"/>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39</a:t>
            </a:fld>
            <a:endParaRPr lang="en-US" dirty="0"/>
          </a:p>
        </p:txBody>
      </p:sp>
      <p:pic>
        <p:nvPicPr>
          <p:cNvPr id="2" name="Graphic 1">
            <a:extLst>
              <a:ext uri="{FF2B5EF4-FFF2-40B4-BE49-F238E27FC236}">
                <a16:creationId xmlns:a16="http://schemas.microsoft.com/office/drawing/2014/main" id="{8F92AD09-6391-429F-879D-CD7DAC2894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3705" y="677797"/>
            <a:ext cx="1377649" cy="843458"/>
          </a:xfrm>
          <a:prstGeom prst="rect">
            <a:avLst/>
          </a:prstGeom>
        </p:spPr>
      </p:pic>
    </p:spTree>
    <p:extLst>
      <p:ext uri="{BB962C8B-B14F-4D97-AF65-F5344CB8AC3E}">
        <p14:creationId xmlns:p14="http://schemas.microsoft.com/office/powerpoint/2010/main" val="194527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B4FC-CCCD-034B-982D-0DB26E7D1D3E}"/>
              </a:ext>
            </a:extLst>
          </p:cNvPr>
          <p:cNvSpPr>
            <a:spLocks noGrp="1"/>
          </p:cNvSpPr>
          <p:nvPr>
            <p:ph type="title"/>
          </p:nvPr>
        </p:nvSpPr>
        <p:spPr/>
        <p:txBody>
          <a:bodyPr/>
          <a:lstStyle/>
          <a:p>
            <a:r>
              <a:rPr lang="en-US" dirty="0"/>
              <a:t>New Regulations effective July 1, 2021</a:t>
            </a:r>
          </a:p>
        </p:txBody>
      </p:sp>
      <p:sp>
        <p:nvSpPr>
          <p:cNvPr id="3" name="Slide Number Placeholder 2">
            <a:extLst>
              <a:ext uri="{FF2B5EF4-FFF2-40B4-BE49-F238E27FC236}">
                <a16:creationId xmlns:a16="http://schemas.microsoft.com/office/drawing/2014/main" id="{42E162C4-BB1D-6C4B-9CAC-9D1307DF34CE}"/>
              </a:ext>
            </a:extLst>
          </p:cNvPr>
          <p:cNvSpPr>
            <a:spLocks noGrp="1"/>
          </p:cNvSpPr>
          <p:nvPr>
            <p:ph type="sldNum" sz="quarter" idx="4"/>
          </p:nvPr>
        </p:nvSpPr>
        <p:spPr>
          <a:xfrm>
            <a:off x="11707151" y="6354240"/>
            <a:ext cx="399651" cy="312098"/>
          </a:xfrm>
        </p:spPr>
        <p:txBody>
          <a:bodyPr/>
          <a:lstStyle/>
          <a:p>
            <a:fld id="{234755BD-B4AC-9044-BCE4-27904766F8BB}" type="slidenum">
              <a:rPr lang="en-US" smtClean="0"/>
              <a:pPr/>
              <a:t>4</a:t>
            </a:fld>
            <a:endParaRPr lang="en-US" dirty="0"/>
          </a:p>
        </p:txBody>
      </p:sp>
      <p:pic>
        <p:nvPicPr>
          <p:cNvPr id="5" name="Picture 4" descr="Colored organizers on shelves">
            <a:extLst>
              <a:ext uri="{FF2B5EF4-FFF2-40B4-BE49-F238E27FC236}">
                <a16:creationId xmlns:a16="http://schemas.microsoft.com/office/drawing/2014/main" id="{89E3873D-27AB-448A-A645-B40474151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119" y="3295751"/>
            <a:ext cx="4528522" cy="3058489"/>
          </a:xfrm>
          <a:prstGeom prst="rect">
            <a:avLst/>
          </a:prstGeom>
        </p:spPr>
      </p:pic>
    </p:spTree>
    <p:extLst>
      <p:ext uri="{BB962C8B-B14F-4D97-AF65-F5344CB8AC3E}">
        <p14:creationId xmlns:p14="http://schemas.microsoft.com/office/powerpoint/2010/main" val="2830165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B561CA-577A-49DB-8794-14E989F97A71}"/>
              </a:ext>
            </a:extLst>
          </p:cNvPr>
          <p:cNvSpPr>
            <a:spLocks noGrp="1"/>
          </p:cNvSpPr>
          <p:nvPr>
            <p:ph type="title"/>
          </p:nvPr>
        </p:nvSpPr>
        <p:spPr bwMode="auto">
          <a:xfrm>
            <a:off x="750646" y="368556"/>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r>
              <a:rPr lang="en-US" altLang="en-US" dirty="0">
                <a:latin typeface="Oswald"/>
                <a:cs typeface="Arial" panose="020B0604020202020204" pitchFamily="34" charset="0"/>
              </a:rPr>
              <a:t>R2T4 Freeze date</a:t>
            </a:r>
          </a:p>
        </p:txBody>
      </p:sp>
      <p:sp>
        <p:nvSpPr>
          <p:cNvPr id="84995" name="Content Placeholder 5">
            <a:extLst>
              <a:ext uri="{FF2B5EF4-FFF2-40B4-BE49-F238E27FC236}">
                <a16:creationId xmlns:a16="http://schemas.microsoft.com/office/drawing/2014/main" id="{C2A8451D-F050-4729-ACA5-5E3819A072E8}"/>
              </a:ext>
            </a:extLst>
          </p:cNvPr>
          <p:cNvSpPr>
            <a:spLocks noGrp="1"/>
          </p:cNvSpPr>
          <p:nvPr>
            <p:ph type="body" sz="quarter" idx="11"/>
          </p:nvPr>
        </p:nvSpPr>
        <p:spPr bwMode="auto">
          <a:xfrm>
            <a:off x="895350" y="1707041"/>
            <a:ext cx="10570610" cy="4803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3600" b="1" u="sng">
                <a:ea typeface="Cambria" panose="02040503050406030204" pitchFamily="18" charset="0"/>
              </a:rPr>
              <a:t>Question</a:t>
            </a:r>
            <a:r>
              <a:rPr lang="en-US" altLang="en-US" sz="3600" b="1">
                <a:ea typeface="Cambria" panose="02040503050406030204" pitchFamily="18" charset="0"/>
              </a:rPr>
              <a:t>: </a:t>
            </a:r>
            <a:r>
              <a:rPr lang="en-US" sz="3600"/>
              <a:t>Are there any restrictions on when an institution can set the R2T4 Freeze Date? </a:t>
            </a:r>
            <a:endParaRPr lang="en-US" altLang="en-US" sz="3600">
              <a:ea typeface="Cambria" panose="02040503050406030204" pitchFamily="18" charset="0"/>
            </a:endParaRPr>
          </a:p>
          <a:p>
            <a:pPr marL="0" indent="0">
              <a:buNone/>
            </a:pPr>
            <a:r>
              <a:rPr lang="en-US" altLang="en-US" sz="3600" b="1" u="sng">
                <a:ea typeface="Cambria" panose="02040503050406030204" pitchFamily="18" charset="0"/>
              </a:rPr>
              <a:t>Answer</a:t>
            </a:r>
            <a:r>
              <a:rPr lang="en-US" altLang="en-US" sz="3600" b="1">
                <a:ea typeface="Cambria" panose="02040503050406030204" pitchFamily="18" charset="0"/>
              </a:rPr>
              <a:t>: </a:t>
            </a:r>
            <a:r>
              <a:rPr lang="en-US" sz="3600" b="0" i="0">
                <a:solidFill>
                  <a:srgbClr val="030A13"/>
                </a:solidFill>
                <a:effectLst/>
                <a:latin typeface="Cambria "/>
              </a:rPr>
              <a:t>An institution is not permitted to structure the timing of students’ enrollment such that students can only enroll in a single module when the R2T4 Freeze Date occurs but then enroll in other modules and receive more Title IV aid after the R2T4 Freeze Date.</a:t>
            </a:r>
          </a:p>
          <a:p>
            <a:pPr marL="0" indent="0">
              <a:buNone/>
            </a:pPr>
            <a:r>
              <a:rPr lang="en-US" altLang="en-US" sz="2000">
                <a:solidFill>
                  <a:srgbClr val="030A13"/>
                </a:solidFill>
                <a:latin typeface="Cambria "/>
                <a:ea typeface="Cambria" panose="02040503050406030204" pitchFamily="18" charset="0"/>
              </a:rPr>
              <a:t>(RCFD-Q4)</a:t>
            </a:r>
            <a:endParaRPr lang="en-US" altLang="en-US" sz="2000">
              <a:latin typeface="Cambria "/>
              <a:ea typeface="Cambria" panose="02040503050406030204" pitchFamily="18" charset="0"/>
            </a:endParaRPr>
          </a:p>
        </p:txBody>
      </p:sp>
      <p:sp>
        <p:nvSpPr>
          <p:cNvPr id="4" name="Slide Number Placeholder 1">
            <a:extLst>
              <a:ext uri="{FF2B5EF4-FFF2-40B4-BE49-F238E27FC236}">
                <a16:creationId xmlns:a16="http://schemas.microsoft.com/office/drawing/2014/main" id="{88022CF6-AA2D-4DD3-AD77-E7F6FFBDCEED}"/>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40</a:t>
            </a:fld>
            <a:endParaRPr lang="en-US" dirty="0"/>
          </a:p>
        </p:txBody>
      </p:sp>
    </p:spTree>
    <p:extLst>
      <p:ext uri="{BB962C8B-B14F-4D97-AF65-F5344CB8AC3E}">
        <p14:creationId xmlns:p14="http://schemas.microsoft.com/office/powerpoint/2010/main" val="215910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F682D28-59F1-428A-8938-1D2F4E36372D}"/>
              </a:ext>
            </a:extLst>
          </p:cNvPr>
          <p:cNvSpPr>
            <a:spLocks noGrp="1"/>
          </p:cNvSpPr>
          <p:nvPr>
            <p:ph type="title"/>
          </p:nvPr>
        </p:nvSpPr>
        <p:spPr bwMode="auto">
          <a:xfrm>
            <a:off x="826846" y="468800"/>
            <a:ext cx="8874760"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eaLnBrk="1" hangingPunct="1"/>
            <a:r>
              <a:rPr lang="en-US" altLang="en-US" dirty="0">
                <a:latin typeface="Oswald"/>
                <a:cs typeface="Times New Roman" panose="02020603050405020304" pitchFamily="18" charset="0"/>
              </a:rPr>
              <a:t>Institutional charges </a:t>
            </a:r>
            <a:endParaRPr lang="en-US" altLang="en-US" dirty="0">
              <a:latin typeface="Oswald"/>
              <a:cs typeface="Arial" panose="020B0604020202020204" pitchFamily="34" charset="0"/>
            </a:endParaRPr>
          </a:p>
        </p:txBody>
      </p:sp>
      <p:sp>
        <p:nvSpPr>
          <p:cNvPr id="70659" name="Content Placeholder 2">
            <a:extLst>
              <a:ext uri="{FF2B5EF4-FFF2-40B4-BE49-F238E27FC236}">
                <a16:creationId xmlns:a16="http://schemas.microsoft.com/office/drawing/2014/main" id="{FA2BF401-0F48-46C0-B262-070ADC97B80D}"/>
              </a:ext>
            </a:extLst>
          </p:cNvPr>
          <p:cNvSpPr>
            <a:spLocks noGrp="1"/>
          </p:cNvSpPr>
          <p:nvPr>
            <p:ph type="body" sz="quarter" idx="11"/>
          </p:nvPr>
        </p:nvSpPr>
        <p:spPr bwMode="auto">
          <a:xfrm>
            <a:off x="826846" y="1932031"/>
            <a:ext cx="10329763" cy="44571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sz="3600" b="1" u="sng" dirty="0">
                <a:ea typeface="Cambria" panose="02040503050406030204" pitchFamily="18" charset="0"/>
              </a:rPr>
              <a:t>Question</a:t>
            </a:r>
            <a:r>
              <a:rPr lang="en-US" altLang="en-US" sz="3600" b="1" dirty="0">
                <a:ea typeface="Cambria" panose="02040503050406030204" pitchFamily="18" charset="0"/>
              </a:rPr>
              <a:t>: </a:t>
            </a:r>
            <a:r>
              <a:rPr lang="en-US" dirty="0"/>
              <a:t>For purposes of determining the amount of institutional charges to include in Step 5 of the R2T4 calculation, do we only include the charges for the modules that are included in the calculation? </a:t>
            </a:r>
            <a:endParaRPr lang="en-US" altLang="en-US" dirty="0">
              <a:ea typeface="Cambria" panose="02040503050406030204" pitchFamily="18" charset="0"/>
            </a:endParaRPr>
          </a:p>
          <a:p>
            <a:pPr marL="0" indent="0">
              <a:buNone/>
            </a:pPr>
            <a:r>
              <a:rPr lang="en-US" altLang="en-US" sz="3600" b="1" u="sng" dirty="0">
                <a:ea typeface="Cambria" panose="02040503050406030204" pitchFamily="18" charset="0"/>
              </a:rPr>
              <a:t>Answer</a:t>
            </a:r>
            <a:r>
              <a:rPr lang="en-US" altLang="en-US" sz="3600" b="1" dirty="0">
                <a:ea typeface="Cambria" panose="02040503050406030204" pitchFamily="18" charset="0"/>
              </a:rPr>
              <a:t>: </a:t>
            </a:r>
            <a:r>
              <a:rPr lang="en-US" altLang="en-US" dirty="0">
                <a:solidFill>
                  <a:srgbClr val="030A13"/>
                </a:solidFill>
                <a:latin typeface="Cambria "/>
                <a:ea typeface="Cambria" panose="02040503050406030204" pitchFamily="18" charset="0"/>
              </a:rPr>
              <a:t>A</a:t>
            </a:r>
            <a:r>
              <a:rPr lang="en-US" b="0" i="0" dirty="0">
                <a:solidFill>
                  <a:srgbClr val="030A13"/>
                </a:solidFill>
                <a:effectLst/>
                <a:latin typeface="Cambria "/>
              </a:rPr>
              <a:t>n institution must always use the initial charges assessed the student for the entire payment period or period of </a:t>
            </a:r>
            <a:r>
              <a:rPr lang="en-US" dirty="0">
                <a:solidFill>
                  <a:srgbClr val="030A13"/>
                </a:solidFill>
                <a:latin typeface="Cambria "/>
              </a:rPr>
              <a:t>enrollment.</a:t>
            </a:r>
          </a:p>
          <a:p>
            <a:pPr marL="0" indent="0">
              <a:buNone/>
            </a:pPr>
            <a:r>
              <a:rPr lang="en-US" altLang="en-US" sz="2000" dirty="0">
                <a:solidFill>
                  <a:srgbClr val="030A13"/>
                </a:solidFill>
                <a:ea typeface="Cambria" panose="02040503050406030204" pitchFamily="18" charset="0"/>
                <a:cs typeface="Times New Roman" panose="02020603050405020304" pitchFamily="18" charset="0"/>
              </a:rPr>
              <a:t>*C</a:t>
            </a:r>
            <a:r>
              <a:rPr lang="en-US" sz="2000" dirty="0">
                <a:effectLst/>
                <a:ea typeface="Cambria" panose="02040503050406030204" pitchFamily="18" charset="0"/>
              </a:rPr>
              <a:t>harges adjusted </a:t>
            </a:r>
            <a:r>
              <a:rPr lang="en-US" sz="2000" i="1" dirty="0">
                <a:effectLst/>
                <a:ea typeface="Cambria" panose="02040503050406030204" pitchFamily="18" charset="0"/>
              </a:rPr>
              <a:t>prior to </a:t>
            </a:r>
            <a:r>
              <a:rPr lang="en-US" sz="2000" dirty="0">
                <a:effectLst/>
                <a:ea typeface="Cambria" panose="02040503050406030204" pitchFamily="18" charset="0"/>
              </a:rPr>
              <a:t>and not because of withdrawing would also be included in the R2T4 calculation</a:t>
            </a:r>
          </a:p>
          <a:p>
            <a:pPr marL="0" indent="0">
              <a:buNone/>
            </a:pPr>
            <a:r>
              <a:rPr lang="en-US" altLang="en-US" sz="2000" dirty="0">
                <a:latin typeface="Cambria "/>
                <a:ea typeface="Cambria" panose="02040503050406030204" pitchFamily="18" charset="0"/>
                <a:cs typeface="Times New Roman" panose="02020603050405020304" pitchFamily="18" charset="0"/>
              </a:rPr>
              <a:t>(INST-Q2)</a:t>
            </a:r>
          </a:p>
        </p:txBody>
      </p:sp>
      <p:sp>
        <p:nvSpPr>
          <p:cNvPr id="4" name="Slide Number Placeholder 1">
            <a:extLst>
              <a:ext uri="{FF2B5EF4-FFF2-40B4-BE49-F238E27FC236}">
                <a16:creationId xmlns:a16="http://schemas.microsoft.com/office/drawing/2014/main" id="{A57B4FDA-1EB3-4E21-90AC-CB7F8E82D2A3}"/>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41</a:t>
            </a:fld>
            <a:endParaRPr lang="en-US" dirty="0"/>
          </a:p>
        </p:txBody>
      </p:sp>
      <p:pic>
        <p:nvPicPr>
          <p:cNvPr id="2" name="Graphic 1">
            <a:extLst>
              <a:ext uri="{FF2B5EF4-FFF2-40B4-BE49-F238E27FC236}">
                <a16:creationId xmlns:a16="http://schemas.microsoft.com/office/drawing/2014/main" id="{39D3C5FB-3DBC-42B5-9D65-2AAD99827E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2671" y="627115"/>
            <a:ext cx="747876" cy="101325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C90E4BF-FBFB-48EF-95E5-279F5C6B1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376" y="2326767"/>
            <a:ext cx="5347449"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7DB996-E7CC-0648-97B2-3D3135B17D2A}"/>
              </a:ext>
            </a:extLst>
          </p:cNvPr>
          <p:cNvSpPr>
            <a:spLocks noGrp="1"/>
          </p:cNvSpPr>
          <p:nvPr>
            <p:ph type="title"/>
          </p:nvPr>
        </p:nvSpPr>
        <p:spPr>
          <a:xfrm>
            <a:off x="724826" y="1138283"/>
            <a:ext cx="11087100" cy="2054670"/>
          </a:xfrm>
        </p:spPr>
        <p:txBody>
          <a:bodyPr/>
          <a:lstStyle/>
          <a:p>
            <a:r>
              <a:rPr lang="en-US" dirty="0">
                <a:effectLst>
                  <a:outerShdw blurRad="38100" dist="38100" dir="2700000" algn="tl">
                    <a:srgbClr val="000000">
                      <a:alpha val="43137"/>
                    </a:srgbClr>
                  </a:outerShdw>
                </a:effectLst>
              </a:rPr>
              <a:t>Resources and </a:t>
            </a:r>
            <a:r>
              <a:rPr lang="en-US" dirty="0">
                <a:solidFill>
                  <a:schemeClr val="bg1"/>
                </a:solidFill>
                <a:effectLst>
                  <a:outerShdw blurRad="38100" dist="38100" dir="2700000" algn="tl">
                    <a:srgbClr val="000000">
                      <a:alpha val="43137"/>
                    </a:srgbClr>
                  </a:outerShdw>
                </a:effectLst>
              </a:rPr>
              <a:t>References</a:t>
            </a:r>
          </a:p>
        </p:txBody>
      </p:sp>
      <p:sp>
        <p:nvSpPr>
          <p:cNvPr id="3" name="Slide Number Placeholder 2">
            <a:extLst>
              <a:ext uri="{FF2B5EF4-FFF2-40B4-BE49-F238E27FC236}">
                <a16:creationId xmlns:a16="http://schemas.microsoft.com/office/drawing/2014/main" id="{C4C0D19B-2FFF-AF47-9CC4-230178171B8B}"/>
              </a:ext>
            </a:extLst>
          </p:cNvPr>
          <p:cNvSpPr>
            <a:spLocks noGrp="1"/>
          </p:cNvSpPr>
          <p:nvPr>
            <p:ph type="sldNum" sz="quarter" idx="10"/>
          </p:nvPr>
        </p:nvSpPr>
        <p:spPr>
          <a:xfrm>
            <a:off x="11707151" y="6354240"/>
            <a:ext cx="399651" cy="312098"/>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42</a:t>
            </a:fld>
            <a:endParaRPr lang="en-US" dirty="0"/>
          </a:p>
        </p:txBody>
      </p:sp>
      <p:sp>
        <p:nvSpPr>
          <p:cNvPr id="6" name="Slide Number Placeholder 1">
            <a:extLst>
              <a:ext uri="{FF2B5EF4-FFF2-40B4-BE49-F238E27FC236}">
                <a16:creationId xmlns:a16="http://schemas.microsoft.com/office/drawing/2014/main" id="{21B7660D-2C5A-4FF7-8C8B-6917C32B0C71}"/>
              </a:ext>
            </a:extLst>
          </p:cNvPr>
          <p:cNvSpPr>
            <a:spLocks noGrp="1"/>
          </p:cNvSpPr>
          <p:nvPr>
            <p:ph type="sldNum" sz="quarter" idx="4"/>
          </p:nvPr>
        </p:nvSpPr>
        <p:spPr>
          <a:xfrm>
            <a:off x="11859551" y="6506640"/>
            <a:ext cx="399651" cy="312098"/>
          </a:xfrm>
        </p:spPr>
        <p:txBody>
          <a:bodyPr/>
          <a:lstStyle/>
          <a:p>
            <a:fld id="{234755BD-B4AC-9044-BCE4-27904766F8BB}" type="slidenum">
              <a:rPr lang="en-US" smtClean="0"/>
              <a:pPr/>
              <a:t>42</a:t>
            </a:fld>
            <a:endParaRPr lang="en-US" dirty="0"/>
          </a:p>
        </p:txBody>
      </p:sp>
    </p:spTree>
    <p:extLst>
      <p:ext uri="{BB962C8B-B14F-4D97-AF65-F5344CB8AC3E}">
        <p14:creationId xmlns:p14="http://schemas.microsoft.com/office/powerpoint/2010/main" val="4238030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8B932-EA61-E64A-879D-2E4C54C647CE}"/>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43</a:t>
            </a:fld>
            <a:endParaRPr lang="en-US" dirty="0"/>
          </a:p>
        </p:txBody>
      </p:sp>
      <p:sp>
        <p:nvSpPr>
          <p:cNvPr id="3" name="Title 2">
            <a:extLst>
              <a:ext uri="{FF2B5EF4-FFF2-40B4-BE49-F238E27FC236}">
                <a16:creationId xmlns:a16="http://schemas.microsoft.com/office/drawing/2014/main" id="{84EEFAE4-7A0B-F342-B7BE-2B60A3DA13D0}"/>
              </a:ext>
            </a:extLst>
          </p:cNvPr>
          <p:cNvSpPr>
            <a:spLocks noGrp="1"/>
          </p:cNvSpPr>
          <p:nvPr>
            <p:ph type="title"/>
          </p:nvPr>
        </p:nvSpPr>
        <p:spPr/>
        <p:txBody>
          <a:bodyPr/>
          <a:lstStyle/>
          <a:p>
            <a:r>
              <a:rPr lang="en-US" dirty="0"/>
              <a:t>Resources/References</a:t>
            </a:r>
          </a:p>
        </p:txBody>
      </p:sp>
      <p:sp>
        <p:nvSpPr>
          <p:cNvPr id="6" name="Text Placeholder 5">
            <a:extLst>
              <a:ext uri="{FF2B5EF4-FFF2-40B4-BE49-F238E27FC236}">
                <a16:creationId xmlns:a16="http://schemas.microsoft.com/office/drawing/2014/main" id="{28FD51E1-DAAF-4451-8680-C93DFE220A75}"/>
              </a:ext>
            </a:extLst>
          </p:cNvPr>
          <p:cNvSpPr>
            <a:spLocks noGrp="1"/>
          </p:cNvSpPr>
          <p:nvPr>
            <p:ph type="body" sz="quarter" idx="11"/>
          </p:nvPr>
        </p:nvSpPr>
        <p:spPr/>
        <p:txBody>
          <a:bodyPr/>
          <a:lstStyle/>
          <a:p>
            <a:r>
              <a:rPr lang="en-US" sz="2400" dirty="0">
                <a:ea typeface="Cambria" panose="02040503050406030204" pitchFamily="18" charset="0"/>
                <a:hlinkClick r:id="rId2"/>
              </a:rPr>
              <a:t>Program Integrity Q &amp; As – Return of Title IV Funds </a:t>
            </a:r>
            <a:endParaRPr lang="en-US" sz="2400" dirty="0">
              <a:ea typeface="Cambria" panose="02040503050406030204" pitchFamily="18" charset="0"/>
            </a:endParaRPr>
          </a:p>
          <a:p>
            <a:r>
              <a:rPr lang="en-US" sz="2400" dirty="0">
                <a:ea typeface="Cambria" panose="02040503050406030204" pitchFamily="18" charset="0"/>
                <a:hlinkClick r:id="rId3"/>
              </a:rPr>
              <a:t>Distance Education Final Rule </a:t>
            </a:r>
            <a:endParaRPr lang="en-US" sz="2400" dirty="0">
              <a:ea typeface="Cambria" panose="02040503050406030204" pitchFamily="18" charset="0"/>
            </a:endParaRPr>
          </a:p>
          <a:p>
            <a:r>
              <a:rPr lang="en-US" sz="2400" dirty="0">
                <a:effectLst/>
                <a:ea typeface="Cambria" panose="02040503050406030204" pitchFamily="18" charset="0"/>
                <a:hlinkClick r:id="rId4"/>
              </a:rPr>
              <a:t>Satisfactory Academic Progress and Return of Title IV Funds Webinar</a:t>
            </a:r>
            <a:endParaRPr lang="en-US" sz="2400" dirty="0">
              <a:effectLst/>
              <a:ea typeface="Cambria" panose="02040503050406030204" pitchFamily="18" charset="0"/>
            </a:endParaRPr>
          </a:p>
          <a:p>
            <a:r>
              <a:rPr lang="en-US" sz="2400" dirty="0">
                <a:ea typeface="Cambria" panose="02040503050406030204" pitchFamily="18" charset="0"/>
                <a:hlinkClick r:id="rId5"/>
              </a:rPr>
              <a:t>R2T4 Cares Act Provisions </a:t>
            </a:r>
            <a:endParaRPr lang="en-US" sz="2400" dirty="0">
              <a:ea typeface="Cambria" panose="02040503050406030204" pitchFamily="18" charset="0"/>
            </a:endParaRPr>
          </a:p>
          <a:p>
            <a:r>
              <a:rPr lang="en-US" sz="2400" dirty="0">
                <a:ea typeface="Cambria" panose="02040503050406030204" pitchFamily="18" charset="0"/>
                <a:hlinkClick r:id="rId6"/>
              </a:rPr>
              <a:t>Code of Federal Regulations: 34 CFR 668.22</a:t>
            </a:r>
            <a:endParaRPr lang="en-US" sz="2400" dirty="0">
              <a:ea typeface="Cambria" panose="02040503050406030204" pitchFamily="18" charset="0"/>
            </a:endParaRPr>
          </a:p>
          <a:p>
            <a:r>
              <a:rPr lang="en-US" sz="2400" dirty="0">
                <a:ea typeface="Cambria" panose="02040503050406030204" pitchFamily="18" charset="0"/>
              </a:rPr>
              <a:t>2021-2022 FSA Handbook, Volume 5</a:t>
            </a:r>
          </a:p>
        </p:txBody>
      </p:sp>
    </p:spTree>
    <p:extLst>
      <p:ext uri="{BB962C8B-B14F-4D97-AF65-F5344CB8AC3E}">
        <p14:creationId xmlns:p14="http://schemas.microsoft.com/office/powerpoint/2010/main" val="477744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8B932-EA61-E64A-879D-2E4C54C647CE}"/>
              </a:ext>
            </a:extLst>
          </p:cNvPr>
          <p:cNvSpPr>
            <a:spLocks noGrp="1"/>
          </p:cNvSpPr>
          <p:nvPr>
            <p:ph type="sldNum" sz="quarter" idx="4"/>
          </p:nvPr>
        </p:nvSpPr>
        <p:spPr>
          <a:xfrm>
            <a:off x="11715751" y="6324503"/>
            <a:ext cx="382452" cy="371572"/>
          </a:xfrm>
        </p:spPr>
        <p:txBody>
          <a:bodyPr/>
          <a:lstStyle/>
          <a:p>
            <a:fld id="{234755BD-B4AC-9044-BCE4-27904766F8BB}" type="slidenum">
              <a:rPr lang="en-US" smtClean="0"/>
              <a:pPr/>
              <a:t>44</a:t>
            </a:fld>
            <a:endParaRPr lang="en-US" dirty="0"/>
          </a:p>
        </p:txBody>
      </p:sp>
      <p:sp>
        <p:nvSpPr>
          <p:cNvPr id="3" name="Title 2">
            <a:extLst>
              <a:ext uri="{FF2B5EF4-FFF2-40B4-BE49-F238E27FC236}">
                <a16:creationId xmlns:a16="http://schemas.microsoft.com/office/drawing/2014/main" id="{84EEFAE4-7A0B-F342-B7BE-2B60A3DA13D0}"/>
              </a:ext>
            </a:extLst>
          </p:cNvPr>
          <p:cNvSpPr>
            <a:spLocks noGrp="1"/>
          </p:cNvSpPr>
          <p:nvPr>
            <p:ph type="title"/>
          </p:nvPr>
        </p:nvSpPr>
        <p:spPr/>
        <p:txBody>
          <a:bodyPr/>
          <a:lstStyle/>
          <a:p>
            <a:r>
              <a:rPr lang="en-US" dirty="0"/>
              <a:t>Resources/References</a:t>
            </a:r>
          </a:p>
        </p:txBody>
      </p:sp>
      <p:sp>
        <p:nvSpPr>
          <p:cNvPr id="6" name="Text Placeholder 5">
            <a:extLst>
              <a:ext uri="{FF2B5EF4-FFF2-40B4-BE49-F238E27FC236}">
                <a16:creationId xmlns:a16="http://schemas.microsoft.com/office/drawing/2014/main" id="{28FD51E1-DAAF-4451-8680-C93DFE220A75}"/>
              </a:ext>
            </a:extLst>
          </p:cNvPr>
          <p:cNvSpPr>
            <a:spLocks noGrp="1"/>
          </p:cNvSpPr>
          <p:nvPr>
            <p:ph type="body" sz="quarter" idx="11"/>
          </p:nvPr>
        </p:nvSpPr>
        <p:spPr/>
        <p:txBody>
          <a:bodyPr/>
          <a:lstStyle/>
          <a:p>
            <a:r>
              <a:rPr lang="en-US" sz="2000" dirty="0">
                <a:ea typeface="Cambria" panose="02040503050406030204" pitchFamily="18" charset="0"/>
                <a:hlinkClick r:id="rId2"/>
              </a:rPr>
              <a:t>2020 FSA Conference </a:t>
            </a:r>
            <a:endParaRPr lang="en-US" sz="2000" dirty="0">
              <a:ea typeface="Cambria" panose="02040503050406030204" pitchFamily="18" charset="0"/>
            </a:endParaRPr>
          </a:p>
          <a:p>
            <a:pPr lvl="1"/>
            <a:r>
              <a:rPr lang="en-US" sz="1800" dirty="0">
                <a:solidFill>
                  <a:schemeClr val="tx1"/>
                </a:solidFill>
              </a:rPr>
              <a:t>Return of Title IV Funds: Resources and Q&amp;A</a:t>
            </a:r>
            <a:endParaRPr lang="en-US" sz="1800" dirty="0">
              <a:solidFill>
                <a:schemeClr val="tx1"/>
              </a:solidFill>
              <a:ea typeface="Cambria" panose="02040503050406030204" pitchFamily="18" charset="0"/>
            </a:endParaRPr>
          </a:p>
          <a:p>
            <a:r>
              <a:rPr lang="en-US" sz="2000" dirty="0">
                <a:ea typeface="Cambria" panose="02040503050406030204" pitchFamily="18" charset="0"/>
                <a:hlinkClick r:id="rId3"/>
              </a:rPr>
              <a:t>2019 FSA Conference </a:t>
            </a:r>
            <a:endParaRPr lang="en-US" sz="2000" dirty="0">
              <a:ea typeface="Cambria" panose="02040503050406030204" pitchFamily="18" charset="0"/>
            </a:endParaRPr>
          </a:p>
          <a:p>
            <a:pPr lvl="1"/>
            <a:r>
              <a:rPr lang="en-US" sz="1800" b="0" i="0" u="none" strike="noStrike" baseline="0" dirty="0">
                <a:solidFill>
                  <a:srgbClr val="181817"/>
                </a:solidFill>
                <a:latin typeface="Cambria" panose="02040503050406030204" pitchFamily="18" charset="0"/>
              </a:rPr>
              <a:t>Session 20:Return of </a:t>
            </a:r>
            <a:r>
              <a:rPr lang="en-US" sz="1800" b="0" i="1" u="none" strike="noStrike" baseline="0" dirty="0">
                <a:solidFill>
                  <a:srgbClr val="181817"/>
                </a:solidFill>
                <a:latin typeface="Cambria" panose="02040503050406030204" pitchFamily="18" charset="0"/>
              </a:rPr>
              <a:t>Title IV </a:t>
            </a:r>
            <a:r>
              <a:rPr lang="en-US" sz="1800" b="0" i="0" u="none" strike="noStrike" baseline="0" dirty="0">
                <a:solidFill>
                  <a:srgbClr val="181817"/>
                </a:solidFill>
                <a:latin typeface="Cambria" panose="02040503050406030204" pitchFamily="18" charset="0"/>
              </a:rPr>
              <a:t>Funds: Resources and Q&amp;A</a:t>
            </a:r>
          </a:p>
          <a:p>
            <a:pPr lvl="1"/>
            <a:r>
              <a:rPr lang="en-US" sz="1800" dirty="0">
                <a:solidFill>
                  <a:srgbClr val="181817"/>
                </a:solidFill>
              </a:rPr>
              <a:t>S</a:t>
            </a:r>
            <a:r>
              <a:rPr lang="en-US" sz="1800" b="0" i="0" u="none" strike="noStrike" baseline="0" dirty="0">
                <a:solidFill>
                  <a:srgbClr val="181817"/>
                </a:solidFill>
                <a:latin typeface="Cambria" panose="02040503050406030204" pitchFamily="18" charset="0"/>
              </a:rPr>
              <a:t>ession FS5:Foreign Schools: Return of </a:t>
            </a:r>
            <a:r>
              <a:rPr lang="en-US" sz="1800" b="0" i="1" u="none" strike="noStrike" baseline="0" dirty="0">
                <a:solidFill>
                  <a:srgbClr val="181817"/>
                </a:solidFill>
                <a:latin typeface="Cambria" panose="02040503050406030204" pitchFamily="18" charset="0"/>
              </a:rPr>
              <a:t>Title IV </a:t>
            </a:r>
            <a:r>
              <a:rPr lang="en-US" sz="1800" b="0" i="0" u="none" strike="noStrike" baseline="0" dirty="0">
                <a:solidFill>
                  <a:srgbClr val="181817"/>
                </a:solidFill>
                <a:latin typeface="Cambria" panose="02040503050406030204" pitchFamily="18" charset="0"/>
              </a:rPr>
              <a:t>(R2T4) Basic Principles for Foreign Schools</a:t>
            </a:r>
            <a:endParaRPr lang="en-US" sz="2000" dirty="0">
              <a:ea typeface="Cambria" panose="02040503050406030204" pitchFamily="18" charset="0"/>
            </a:endParaRPr>
          </a:p>
          <a:p>
            <a:r>
              <a:rPr lang="en-US" sz="2000" dirty="0">
                <a:ea typeface="Cambria" panose="02040503050406030204" pitchFamily="18" charset="0"/>
                <a:hlinkClick r:id="rId4"/>
              </a:rPr>
              <a:t>2018 FSA Conference </a:t>
            </a:r>
            <a:endParaRPr lang="en-US" sz="2000" dirty="0">
              <a:ea typeface="Cambria" panose="02040503050406030204" pitchFamily="18" charset="0"/>
            </a:endParaRPr>
          </a:p>
          <a:p>
            <a:pPr lvl="1"/>
            <a:r>
              <a:rPr lang="en-US" sz="1800" dirty="0">
                <a:solidFill>
                  <a:schemeClr val="tx1"/>
                </a:solidFill>
                <a:ea typeface="Cambria" panose="02040503050406030204" pitchFamily="18" charset="0"/>
              </a:rPr>
              <a:t>Session 18: Return of Title IV (R2T4) Funds: Essential Concepts</a:t>
            </a:r>
          </a:p>
          <a:p>
            <a:r>
              <a:rPr lang="en-US" sz="2000" dirty="0">
                <a:ea typeface="Cambria" panose="02040503050406030204" pitchFamily="18" charset="0"/>
                <a:hlinkClick r:id="rId5"/>
              </a:rPr>
              <a:t>2017 FSA Conference</a:t>
            </a:r>
            <a:endParaRPr lang="en-US" sz="2000" dirty="0">
              <a:ea typeface="Cambria" panose="02040503050406030204" pitchFamily="18" charset="0"/>
            </a:endParaRPr>
          </a:p>
          <a:p>
            <a:pPr lvl="1"/>
            <a:r>
              <a:rPr lang="en-US" sz="1800" dirty="0">
                <a:solidFill>
                  <a:schemeClr val="tx1"/>
                </a:solidFill>
                <a:ea typeface="Cambria" panose="02040503050406030204" pitchFamily="18" charset="0"/>
              </a:rPr>
              <a:t>Session 22: Return of Title IV (R2T4)Funds: Basic Principles </a:t>
            </a:r>
          </a:p>
          <a:p>
            <a:pPr lvl="1"/>
            <a:r>
              <a:rPr lang="en-US" sz="1800" dirty="0">
                <a:solidFill>
                  <a:schemeClr val="tx1"/>
                </a:solidFill>
                <a:ea typeface="Cambria" panose="02040503050406030204" pitchFamily="18" charset="0"/>
              </a:rPr>
              <a:t>Session 23: Return of Title IV (R2T4) Funds: Advanced Concepts </a:t>
            </a:r>
          </a:p>
          <a:p>
            <a:r>
              <a:rPr lang="en-US" sz="2000" dirty="0">
                <a:ea typeface="Cambria" panose="02040503050406030204" pitchFamily="18" charset="0"/>
                <a:hlinkClick r:id="rId6"/>
              </a:rPr>
              <a:t>FSA Training Learning Track: Student Withdrawals</a:t>
            </a:r>
            <a:endParaRPr lang="en-US" sz="2000" dirty="0">
              <a:ea typeface="Cambria" panose="02040503050406030204" pitchFamily="18" charset="0"/>
            </a:endParaRPr>
          </a:p>
        </p:txBody>
      </p:sp>
    </p:spTree>
    <p:extLst>
      <p:ext uri="{BB962C8B-B14F-4D97-AF65-F5344CB8AC3E}">
        <p14:creationId xmlns:p14="http://schemas.microsoft.com/office/powerpoint/2010/main" val="2851499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7C79B1-B66E-F54C-9547-41926CFB32E9}"/>
              </a:ext>
            </a:extLst>
          </p:cNvPr>
          <p:cNvSpPr>
            <a:spLocks noGrp="1"/>
          </p:cNvSpPr>
          <p:nvPr>
            <p:ph type="sldNum" sz="quarter" idx="11"/>
          </p:nvPr>
        </p:nvSpPr>
        <p:spPr/>
        <p:txBody>
          <a:bodyPr/>
          <a:lstStyle/>
          <a:p>
            <a:fld id="{234755BD-B4AC-9044-BCE4-27904766F8BB}" type="slidenum">
              <a:rPr lang="en-US" smtClean="0"/>
              <a:pPr/>
              <a:t>45</a:t>
            </a:fld>
            <a:endParaRPr lang="en-US" dirty="0"/>
          </a:p>
        </p:txBody>
      </p:sp>
      <p:sp>
        <p:nvSpPr>
          <p:cNvPr id="4" name="Text Placeholder 4">
            <a:extLst>
              <a:ext uri="{FF2B5EF4-FFF2-40B4-BE49-F238E27FC236}">
                <a16:creationId xmlns:a16="http://schemas.microsoft.com/office/drawing/2014/main" id="{8C2EDCD5-5D28-844F-8A69-4FC8554F125A}"/>
              </a:ext>
            </a:extLst>
          </p:cNvPr>
          <p:cNvSpPr txBox="1">
            <a:spLocks/>
          </p:cNvSpPr>
          <p:nvPr/>
        </p:nvSpPr>
        <p:spPr>
          <a:xfrm>
            <a:off x="0" y="945042"/>
            <a:ext cx="12192000" cy="1762542"/>
          </a:xfrm>
          <a:prstGeom prst="rect">
            <a:avLst/>
          </a:prstGeom>
          <a:noFill/>
        </p:spPr>
        <p:txBody>
          <a:bodyPr/>
          <a:lstStyle>
            <a:lvl1pPr marL="228544" indent="-228544" algn="l" defTabSz="914173"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tx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chemeClr val="accent1"/>
                </a:solidFill>
                <a:latin typeface="Arial" panose="020B0604020202020204" pitchFamily="34" charset="0"/>
              </a:rPr>
              <a:t>QUESTIONS?</a:t>
            </a:r>
          </a:p>
          <a:p>
            <a:pPr marL="0" indent="0" algn="ctr">
              <a:buNone/>
            </a:pPr>
            <a:r>
              <a:rPr lang="en-US" sz="4800" b="1" dirty="0">
                <a:solidFill>
                  <a:schemeClr val="accent1"/>
                </a:solidFill>
                <a:latin typeface="Arial" panose="020B0604020202020204" pitchFamily="34" charset="0"/>
              </a:rPr>
              <a:t>**************</a:t>
            </a:r>
          </a:p>
        </p:txBody>
      </p:sp>
      <p:sp>
        <p:nvSpPr>
          <p:cNvPr id="5" name="Text Placeholder 3">
            <a:extLst>
              <a:ext uri="{FF2B5EF4-FFF2-40B4-BE49-F238E27FC236}">
                <a16:creationId xmlns:a16="http://schemas.microsoft.com/office/drawing/2014/main" id="{266E3C58-B4EF-B84D-A530-F02A1F1DB0E3}"/>
              </a:ext>
            </a:extLst>
          </p:cNvPr>
          <p:cNvSpPr txBox="1">
            <a:spLocks/>
          </p:cNvSpPr>
          <p:nvPr/>
        </p:nvSpPr>
        <p:spPr>
          <a:xfrm>
            <a:off x="276225" y="3383135"/>
            <a:ext cx="11344275" cy="1534563"/>
          </a:xfrm>
          <a:prstGeom prst="rect">
            <a:avLst/>
          </a:prstGeom>
        </p:spPr>
        <p:txBody>
          <a:bodyPr/>
          <a:lstStyle>
            <a:lvl1pPr marL="228544" indent="-228544" algn="l" defTabSz="914173"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1"/>
                </a:solidFill>
                <a:latin typeface="Cambria" panose="02040503050406030204" pitchFamily="18" charset="0"/>
                <a:ea typeface="+mn-ea"/>
                <a:cs typeface="Arial" panose="020B0604020202020204" pitchFamily="34" charset="0"/>
              </a:defRPr>
            </a:lvl1pPr>
            <a:lvl2pPr marL="685630" indent="-228544" algn="l" defTabSz="914173"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Cambria" panose="02040503050406030204" pitchFamily="18" charset="0"/>
                <a:ea typeface="+mn-ea"/>
                <a:cs typeface="Arial" panose="020B0604020202020204" pitchFamily="34" charset="0"/>
              </a:defRPr>
            </a:lvl2pPr>
            <a:lvl3pPr marL="1142717" indent="-228544" algn="l" defTabSz="914173"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Cambria" panose="02040503050406030204" pitchFamily="18" charset="0"/>
                <a:ea typeface="+mn-ea"/>
                <a:cs typeface="Arial" panose="020B0604020202020204" pitchFamily="34" charset="0"/>
              </a:defRPr>
            </a:lvl3pPr>
            <a:lvl4pPr marL="1599803" indent="-228544" algn="l" defTabSz="914173"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Cambria" panose="02040503050406030204" pitchFamily="18" charset="0"/>
                <a:ea typeface="+mn-ea"/>
                <a:cs typeface="Arial" panose="020B0604020202020204" pitchFamily="34" charset="0"/>
              </a:defRPr>
            </a:lvl4pPr>
            <a:lvl5pPr marL="2056890" indent="-228544" algn="l" defTabSz="914173" rtl="0" eaLnBrk="1" latinLnBrk="0" hangingPunct="1">
              <a:lnSpc>
                <a:spcPct val="90000"/>
              </a:lnSpc>
              <a:spcBef>
                <a:spcPts val="500"/>
              </a:spcBef>
              <a:buClr>
                <a:schemeClr val="accent2"/>
              </a:buClr>
              <a:buFont typeface="Arial" panose="020B0604020202020204" pitchFamily="34" charset="0"/>
              <a:buChar char="•"/>
              <a:defRPr sz="1400" b="0" i="0" kern="1200">
                <a:solidFill>
                  <a:schemeClr val="tx1"/>
                </a:solidFill>
                <a:latin typeface="Cambria" panose="02040503050406030204" pitchFamily="18" charset="0"/>
                <a:ea typeface="+mn-ea"/>
                <a:cs typeface="Arial" panose="020B0604020202020204" pitchFamily="34" charset="0"/>
              </a:defRPr>
            </a:lvl5pPr>
            <a:lvl6pPr marL="2513976"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62"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9"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38" indent="-228544" algn="l" defTabSz="91417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a:latin typeface="Cambria" panose="02040503050406030204" pitchFamily="18" charset="0"/>
                <a:ea typeface="Cambria" panose="02040503050406030204" pitchFamily="18" charset="0"/>
              </a:rPr>
              <a:t>Please send any outstanding questions through our new                    Contact Customer Support process in FSA’s Help Center - </a:t>
            </a:r>
            <a:r>
              <a:rPr lang="en-US" altLang="en-US"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https://fsapartners.ed.gov/help-center/contact-customer-support</a:t>
            </a:r>
            <a:endParaRPr lang="en-US" altLang="en-US" dirty="0">
              <a:latin typeface="Cambria" panose="02040503050406030204" pitchFamily="18" charset="0"/>
              <a:ea typeface="Cambria" panose="02040503050406030204" pitchFamily="18" charset="0"/>
            </a:endParaRPr>
          </a:p>
          <a:p>
            <a:pPr marL="0" indent="0" algn="ctr">
              <a:buNone/>
            </a:pPr>
            <a:endParaRPr lang="en-US" altLang="en-US" dirty="0">
              <a:latin typeface="Cambria" panose="02040503050406030204" pitchFamily="18" charset="0"/>
              <a:ea typeface="Cambria" panose="02040503050406030204" pitchFamily="18" charset="0"/>
            </a:endParaRPr>
          </a:p>
          <a:p>
            <a:pPr marL="0" indent="0" algn="ctr">
              <a:buNone/>
            </a:pPr>
            <a:r>
              <a:rPr lang="en-US" altLang="en-US" sz="2600" dirty="0">
                <a:latin typeface="Cambria" panose="02040503050406030204" pitchFamily="18" charset="0"/>
                <a:ea typeface="Cambria" panose="02040503050406030204" pitchFamily="18" charset="0"/>
              </a:rPr>
              <a:t>To submit a question at that website, please enter your name, email         address, topic and question.  When submitting questions related to this presentation, please select the topic: “FSA Ask-A-FED/Policy.”</a:t>
            </a:r>
          </a:p>
          <a:p>
            <a:pPr marL="0" indent="0" algn="ctr">
              <a:buNone/>
            </a:pPr>
            <a:endParaRPr lang="en-US" dirty="0"/>
          </a:p>
        </p:txBody>
      </p:sp>
      <p:pic>
        <p:nvPicPr>
          <p:cNvPr id="6" name="Graphic 5">
            <a:extLst>
              <a:ext uri="{FF2B5EF4-FFF2-40B4-BE49-F238E27FC236}">
                <a16:creationId xmlns:a16="http://schemas.microsoft.com/office/drawing/2014/main" id="{9BBCE701-70FB-46A9-B454-EC2F419CB3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68426" y="1158801"/>
            <a:ext cx="667512" cy="667512"/>
          </a:xfrm>
          <a:prstGeom prst="rect">
            <a:avLst/>
          </a:prstGeom>
        </p:spPr>
      </p:pic>
      <p:pic>
        <p:nvPicPr>
          <p:cNvPr id="7" name="Graphic 6">
            <a:extLst>
              <a:ext uri="{FF2B5EF4-FFF2-40B4-BE49-F238E27FC236}">
                <a16:creationId xmlns:a16="http://schemas.microsoft.com/office/drawing/2014/main" id="{B97D766D-447C-4C35-819B-E5E1335F81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79008" y="1158801"/>
            <a:ext cx="667512" cy="667512"/>
          </a:xfrm>
          <a:prstGeom prst="rect">
            <a:avLst/>
          </a:prstGeom>
        </p:spPr>
      </p:pic>
    </p:spTree>
    <p:extLst>
      <p:ext uri="{BB962C8B-B14F-4D97-AF65-F5344CB8AC3E}">
        <p14:creationId xmlns:p14="http://schemas.microsoft.com/office/powerpoint/2010/main" val="316698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790574" y="351798"/>
            <a:ext cx="1031557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R2T4 Regulations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a:solidFill>
                  <a:srgbClr val="F2F2F2"/>
                </a:solidFill>
                <a:latin typeface="Arial" panose="020B0604020202020204" pitchFamily="34" charset="0"/>
              </a:rPr>
              <a:pPr eaLnBrk="1" hangingPunct="1"/>
              <a:t>5</a:t>
            </a:fld>
            <a:endParaRPr lang="en-US" altLang="en-US" dirty="0">
              <a:solidFill>
                <a:srgbClr val="F2F2F2"/>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5</a:t>
            </a:fld>
            <a:endParaRPr lang="en-US" dirty="0"/>
          </a:p>
        </p:txBody>
      </p:sp>
      <p:graphicFrame>
        <p:nvGraphicFramePr>
          <p:cNvPr id="9" name="Table 5">
            <a:extLst>
              <a:ext uri="{FF2B5EF4-FFF2-40B4-BE49-F238E27FC236}">
                <a16:creationId xmlns:a16="http://schemas.microsoft.com/office/drawing/2014/main" id="{E24E0939-B59D-4357-A26A-CE5BE2A6456B}"/>
              </a:ext>
            </a:extLst>
          </p:cNvPr>
          <p:cNvGraphicFramePr>
            <a:graphicFrameLocks noGrp="1"/>
          </p:cNvGraphicFramePr>
          <p:nvPr>
            <p:extLst>
              <p:ext uri="{D42A27DB-BD31-4B8C-83A1-F6EECF244321}">
                <p14:modId xmlns:p14="http://schemas.microsoft.com/office/powerpoint/2010/main" val="552001988"/>
              </p:ext>
            </p:extLst>
          </p:nvPr>
        </p:nvGraphicFramePr>
        <p:xfrm>
          <a:off x="842962" y="1639062"/>
          <a:ext cx="10506075" cy="3183885"/>
        </p:xfrm>
        <a:graphic>
          <a:graphicData uri="http://schemas.openxmlformats.org/drawingml/2006/table">
            <a:tbl>
              <a:tblPr firstRow="1" bandRow="1">
                <a:tableStyleId>{5C22544A-7EE6-4342-B048-85BDC9FD1C3A}</a:tableStyleId>
              </a:tblPr>
              <a:tblGrid>
                <a:gridCol w="10506075">
                  <a:extLst>
                    <a:ext uri="{9D8B030D-6E8A-4147-A177-3AD203B41FA5}">
                      <a16:colId xmlns:a16="http://schemas.microsoft.com/office/drawing/2014/main" val="636624537"/>
                    </a:ext>
                  </a:extLst>
                </a:gridCol>
              </a:tblGrid>
              <a:tr h="532125">
                <a:tc>
                  <a:txBody>
                    <a:bodyPr/>
                    <a:lstStyle/>
                    <a:p>
                      <a:pPr algn="ctr"/>
                      <a:r>
                        <a:rPr lang="en-US" sz="2400" dirty="0"/>
                        <a:t>Order of Return </a:t>
                      </a:r>
                    </a:p>
                  </a:txBody>
                  <a:tcPr/>
                </a:tc>
                <a:extLst>
                  <a:ext uri="{0D108BD9-81ED-4DB2-BD59-A6C34878D82A}">
                    <a16:rowId xmlns:a16="http://schemas.microsoft.com/office/drawing/2014/main" val="3902771855"/>
                  </a:ext>
                </a:extLst>
              </a:tr>
              <a:tr h="2427102">
                <a:tc>
                  <a:txBody>
                    <a:bodyPr/>
                    <a:lstStyle/>
                    <a:p>
                      <a:pPr lvl="0"/>
                      <a:r>
                        <a:rPr lang="en-US" sz="2000" dirty="0">
                          <a:solidFill>
                            <a:schemeClr val="tx1"/>
                          </a:solidFill>
                        </a:rPr>
                        <a:t>1. Unsubsidized Federal Direct Stafford Loans</a:t>
                      </a:r>
                    </a:p>
                    <a:p>
                      <a:pPr lvl="0"/>
                      <a:r>
                        <a:rPr lang="en-US" sz="2000" dirty="0">
                          <a:solidFill>
                            <a:schemeClr val="tx1"/>
                          </a:solidFill>
                        </a:rPr>
                        <a:t>2. Subsidized Federal Direct Stafford Loans</a:t>
                      </a:r>
                    </a:p>
                    <a:p>
                      <a:pPr>
                        <a:lnSpc>
                          <a:spcPct val="100000"/>
                        </a:lnSpc>
                        <a:spcBef>
                          <a:spcPts val="0"/>
                        </a:spcBef>
                        <a:spcAft>
                          <a:spcPts val="0"/>
                        </a:spcAft>
                      </a:pPr>
                      <a:r>
                        <a:rPr lang="en-US" sz="2000" dirty="0">
                          <a:solidFill>
                            <a:schemeClr val="tx1"/>
                          </a:solidFill>
                        </a:rPr>
                        <a:t>3. Federal Direct PLUS Loans</a:t>
                      </a:r>
                    </a:p>
                    <a:p>
                      <a:pPr>
                        <a:lnSpc>
                          <a:spcPct val="100000"/>
                        </a:lnSpc>
                        <a:spcBef>
                          <a:spcPts val="0"/>
                        </a:spcBef>
                        <a:spcAft>
                          <a:spcPts val="0"/>
                        </a:spcAft>
                      </a:pPr>
                      <a:r>
                        <a:rPr lang="en-US" sz="2000" dirty="0">
                          <a:solidFill>
                            <a:schemeClr val="tx1"/>
                          </a:solidFill>
                        </a:rPr>
                        <a:t>4. Federal Pell Grants</a:t>
                      </a:r>
                    </a:p>
                    <a:p>
                      <a:pPr>
                        <a:lnSpc>
                          <a:spcPct val="100000"/>
                        </a:lnSpc>
                        <a:spcBef>
                          <a:spcPts val="0"/>
                        </a:spcBef>
                        <a:spcAft>
                          <a:spcPts val="0"/>
                        </a:spcAft>
                      </a:pPr>
                      <a:r>
                        <a:rPr lang="en-US" sz="2000" dirty="0">
                          <a:solidFill>
                            <a:schemeClr val="tx1"/>
                          </a:solidFill>
                        </a:rPr>
                        <a:t>5. </a:t>
                      </a:r>
                      <a:r>
                        <a:rPr lang="en-US" sz="2000" b="1" dirty="0">
                          <a:solidFill>
                            <a:schemeClr val="tx1"/>
                          </a:solidFill>
                        </a:rPr>
                        <a:t>Iraq &amp; Afghanistan Service Grants </a:t>
                      </a:r>
                    </a:p>
                    <a:p>
                      <a:pPr>
                        <a:lnSpc>
                          <a:spcPct val="100000"/>
                        </a:lnSpc>
                        <a:spcBef>
                          <a:spcPts val="0"/>
                        </a:spcBef>
                        <a:spcAft>
                          <a:spcPts val="0"/>
                        </a:spcAft>
                      </a:pPr>
                      <a:r>
                        <a:rPr lang="en-US" sz="2000" dirty="0">
                          <a:solidFill>
                            <a:schemeClr val="tx1"/>
                          </a:solidFill>
                        </a:rPr>
                        <a:t>6. FSEOG</a:t>
                      </a:r>
                    </a:p>
                    <a:p>
                      <a:pPr>
                        <a:lnSpc>
                          <a:spcPct val="100000"/>
                        </a:lnSpc>
                        <a:spcBef>
                          <a:spcPts val="0"/>
                        </a:spcBef>
                        <a:spcAft>
                          <a:spcPts val="0"/>
                        </a:spcAft>
                      </a:pPr>
                      <a:r>
                        <a:rPr lang="en-US" sz="2000" dirty="0">
                          <a:solidFill>
                            <a:schemeClr val="tx1"/>
                          </a:solidFill>
                        </a:rPr>
                        <a:t>7. TEACH Grants</a:t>
                      </a:r>
                    </a:p>
                    <a:p>
                      <a:endParaRPr lang="en-US" sz="2800" dirty="0"/>
                    </a:p>
                  </a:txBody>
                  <a:tcPr/>
                </a:tc>
                <a:extLst>
                  <a:ext uri="{0D108BD9-81ED-4DB2-BD59-A6C34878D82A}">
                    <a16:rowId xmlns:a16="http://schemas.microsoft.com/office/drawing/2014/main" val="1690496315"/>
                  </a:ext>
                </a:extLst>
              </a:tr>
            </a:tbl>
          </a:graphicData>
        </a:graphic>
      </p:graphicFrame>
    </p:spTree>
    <p:extLst>
      <p:ext uri="{BB962C8B-B14F-4D97-AF65-F5344CB8AC3E}">
        <p14:creationId xmlns:p14="http://schemas.microsoft.com/office/powerpoint/2010/main" val="58742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790574" y="351798"/>
            <a:ext cx="1031557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R2T4 Regulations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a:solidFill>
                  <a:srgbClr val="F2F2F2"/>
                </a:solidFill>
                <a:latin typeface="Arial" panose="020B0604020202020204" pitchFamily="34" charset="0"/>
              </a:rPr>
              <a:pPr eaLnBrk="1" hangingPunct="1"/>
              <a:t>6</a:t>
            </a:fld>
            <a:endParaRPr lang="en-US" altLang="en-US" dirty="0">
              <a:solidFill>
                <a:srgbClr val="F2F2F2"/>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6</a:t>
            </a:fld>
            <a:endParaRPr lang="en-US" dirty="0"/>
          </a:p>
        </p:txBody>
      </p:sp>
      <p:graphicFrame>
        <p:nvGraphicFramePr>
          <p:cNvPr id="2" name="Table 1">
            <a:extLst>
              <a:ext uri="{FF2B5EF4-FFF2-40B4-BE49-F238E27FC236}">
                <a16:creationId xmlns:a16="http://schemas.microsoft.com/office/drawing/2014/main" id="{F087DC35-CB3B-4B82-9C52-D6132F996166}"/>
              </a:ext>
            </a:extLst>
          </p:cNvPr>
          <p:cNvGraphicFramePr>
            <a:graphicFrameLocks noGrp="1"/>
          </p:cNvGraphicFramePr>
          <p:nvPr>
            <p:extLst>
              <p:ext uri="{D42A27DB-BD31-4B8C-83A1-F6EECF244321}">
                <p14:modId xmlns:p14="http://schemas.microsoft.com/office/powerpoint/2010/main" val="1825734792"/>
              </p:ext>
            </p:extLst>
          </p:nvPr>
        </p:nvGraphicFramePr>
        <p:xfrm>
          <a:off x="838199" y="1685398"/>
          <a:ext cx="10515601" cy="2291270"/>
        </p:xfrm>
        <a:graphic>
          <a:graphicData uri="http://schemas.openxmlformats.org/drawingml/2006/table">
            <a:tbl>
              <a:tblPr firstRow="1" bandRow="1">
                <a:tableStyleId>{5C22544A-7EE6-4342-B048-85BDC9FD1C3A}</a:tableStyleId>
              </a:tblPr>
              <a:tblGrid>
                <a:gridCol w="10515601">
                  <a:extLst>
                    <a:ext uri="{9D8B030D-6E8A-4147-A177-3AD203B41FA5}">
                      <a16:colId xmlns:a16="http://schemas.microsoft.com/office/drawing/2014/main" val="2782367050"/>
                    </a:ext>
                  </a:extLst>
                </a:gridCol>
              </a:tblGrid>
              <a:tr h="336334">
                <a:tc>
                  <a: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r>
                        <a:rPr lang="en-US" altLang="en-US" sz="2400" b="1" dirty="0">
                          <a:ea typeface="Cambria" panose="02040503050406030204" pitchFamily="18" charset="0"/>
                        </a:rPr>
                        <a:t>Approved Leave of Absence (LOA)</a:t>
                      </a:r>
                      <a:endParaRPr lang="en-US" sz="2400" b="0" i="0" dirty="0">
                        <a:solidFill>
                          <a:srgbClr val="030A13"/>
                        </a:solidFill>
                        <a:effectLst/>
                        <a:ea typeface="Cambria" panose="02040503050406030204" pitchFamily="18" charset="0"/>
                      </a:endParaRPr>
                    </a:p>
                  </a:txBody>
                  <a:tcPr/>
                </a:tc>
                <a:extLst>
                  <a:ext uri="{0D108BD9-81ED-4DB2-BD59-A6C34878D82A}">
                    <a16:rowId xmlns:a16="http://schemas.microsoft.com/office/drawing/2014/main" val="2484975072"/>
                  </a:ext>
                </a:extLst>
              </a:tr>
              <a:tr h="1834070">
                <a:tc>
                  <a:txBody>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Clock hour, nonterm credit hour and subscription-based programs </a:t>
                      </a:r>
                      <a:r>
                        <a:rPr lang="en-US" sz="2000" b="0" i="0" kern="1200" dirty="0">
                          <a:solidFill>
                            <a:schemeClr val="dk1"/>
                          </a:solidFill>
                          <a:effectLst/>
                          <a:latin typeface="+mn-lt"/>
                          <a:ea typeface="+mn-ea"/>
                          <a:cs typeface="+mn-cs"/>
                        </a:rPr>
                        <a:t>do not require the institution to permit the student to complete coursework the student began prior to the leave of absence to grant an approved leave of absence</a:t>
                      </a:r>
                      <a:endParaRPr lang="en-US" sz="2000" dirty="0"/>
                    </a:p>
                    <a:p>
                      <a:endParaRPr lang="en-US" sz="1800" dirty="0"/>
                    </a:p>
                  </a:txBody>
                  <a:tcPr/>
                </a:tc>
                <a:extLst>
                  <a:ext uri="{0D108BD9-81ED-4DB2-BD59-A6C34878D82A}">
                    <a16:rowId xmlns:a16="http://schemas.microsoft.com/office/drawing/2014/main" val="2821364344"/>
                  </a:ext>
                </a:extLst>
              </a:tr>
            </a:tbl>
          </a:graphicData>
        </a:graphic>
      </p:graphicFrame>
    </p:spTree>
    <p:extLst>
      <p:ext uri="{BB962C8B-B14F-4D97-AF65-F5344CB8AC3E}">
        <p14:creationId xmlns:p14="http://schemas.microsoft.com/office/powerpoint/2010/main" val="29498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790574" y="351798"/>
            <a:ext cx="1031557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R2T4 Regulations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a:solidFill>
                  <a:srgbClr val="F2F2F2"/>
                </a:solidFill>
                <a:latin typeface="Arial" panose="020B0604020202020204" pitchFamily="34" charset="0"/>
              </a:rPr>
              <a:pPr eaLnBrk="1" hangingPunct="1"/>
              <a:t>7</a:t>
            </a:fld>
            <a:endParaRPr lang="en-US" altLang="en-US" dirty="0">
              <a:solidFill>
                <a:srgbClr val="F2F2F2"/>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7</a:t>
            </a:fld>
            <a:endParaRPr lang="en-US" dirty="0"/>
          </a:p>
        </p:txBody>
      </p:sp>
      <p:graphicFrame>
        <p:nvGraphicFramePr>
          <p:cNvPr id="2" name="Table 1">
            <a:extLst>
              <a:ext uri="{FF2B5EF4-FFF2-40B4-BE49-F238E27FC236}">
                <a16:creationId xmlns:a16="http://schemas.microsoft.com/office/drawing/2014/main" id="{3A1F4070-B002-478E-B5B9-7C03E1EB9D37}"/>
              </a:ext>
            </a:extLst>
          </p:cNvPr>
          <p:cNvGraphicFramePr>
            <a:graphicFrameLocks noGrp="1"/>
          </p:cNvGraphicFramePr>
          <p:nvPr>
            <p:extLst>
              <p:ext uri="{D42A27DB-BD31-4B8C-83A1-F6EECF244321}">
                <p14:modId xmlns:p14="http://schemas.microsoft.com/office/powerpoint/2010/main" val="2473089592"/>
              </p:ext>
            </p:extLst>
          </p:nvPr>
        </p:nvGraphicFramePr>
        <p:xfrm>
          <a:off x="885824" y="1417223"/>
          <a:ext cx="10477501" cy="10032254"/>
        </p:xfrm>
        <a:graphic>
          <a:graphicData uri="http://schemas.openxmlformats.org/drawingml/2006/table">
            <a:tbl>
              <a:tblPr firstRow="1" bandRow="1">
                <a:tableStyleId>{5C22544A-7EE6-4342-B048-85BDC9FD1C3A}</a:tableStyleId>
              </a:tblPr>
              <a:tblGrid>
                <a:gridCol w="10477501">
                  <a:extLst>
                    <a:ext uri="{9D8B030D-6E8A-4147-A177-3AD203B41FA5}">
                      <a16:colId xmlns:a16="http://schemas.microsoft.com/office/drawing/2014/main" val="181181429"/>
                    </a:ext>
                  </a:extLst>
                </a:gridCol>
              </a:tblGrid>
              <a:tr h="451685">
                <a:tc>
                  <a:txBody>
                    <a:bodyPr/>
                    <a:lstStyle/>
                    <a:p>
                      <a:pPr algn="ctr"/>
                      <a:r>
                        <a:rPr lang="en-US" sz="2400" dirty="0"/>
                        <a:t>Academic Attendance</a:t>
                      </a:r>
                    </a:p>
                  </a:txBody>
                  <a:tcPr/>
                </a:tc>
                <a:extLst>
                  <a:ext uri="{0D108BD9-81ED-4DB2-BD59-A6C34878D82A}">
                    <a16:rowId xmlns:a16="http://schemas.microsoft.com/office/drawing/2014/main" val="3227806598"/>
                  </a:ext>
                </a:extLst>
              </a:tr>
              <a:tr h="4637294">
                <a:tc>
                  <a:txBody>
                    <a:bodyPr/>
                    <a:lstStyle/>
                    <a:p>
                      <a:pPr fontAlgn="base"/>
                      <a:r>
                        <a:rPr lang="en-US" sz="1600" b="0" i="1" kern="1200" dirty="0">
                          <a:solidFill>
                            <a:schemeClr val="dk1"/>
                          </a:solidFill>
                          <a:effectLst/>
                          <a:latin typeface="+mn-lt"/>
                          <a:ea typeface="+mn-ea"/>
                          <a:cs typeface="+mn-cs"/>
                        </a:rPr>
                        <a:t>Academic engagement:</a:t>
                      </a:r>
                      <a:r>
                        <a:rPr lang="en-US" sz="1600" b="0" i="0" kern="1200" dirty="0">
                          <a:solidFill>
                            <a:schemeClr val="dk1"/>
                          </a:solidFill>
                          <a:effectLst/>
                          <a:latin typeface="+mn-lt"/>
                          <a:ea typeface="+mn-ea"/>
                          <a:cs typeface="+mn-cs"/>
                        </a:rPr>
                        <a:t> </a:t>
                      </a:r>
                      <a:r>
                        <a:rPr lang="en-US" sz="1600" b="1" i="0" kern="1200" dirty="0">
                          <a:solidFill>
                            <a:schemeClr val="dk1"/>
                          </a:solidFill>
                          <a:effectLst/>
                          <a:latin typeface="+mn-lt"/>
                          <a:ea typeface="+mn-ea"/>
                          <a:cs typeface="+mn-cs"/>
                        </a:rPr>
                        <a:t>Active participation by a student in an instructional activity related to the student's course of study that—</a:t>
                      </a:r>
                    </a:p>
                    <a:p>
                      <a:pPr marL="285750" indent="-285750" fontAlgn="base">
                        <a:buFont typeface="Arial" panose="020B0604020202020204" pitchFamily="34" charset="0"/>
                        <a:buChar char="•"/>
                      </a:pPr>
                      <a:r>
                        <a:rPr lang="en-US" sz="1600" b="1" i="0" kern="1200" dirty="0">
                          <a:solidFill>
                            <a:schemeClr val="dk1"/>
                          </a:solidFill>
                          <a:effectLst/>
                          <a:latin typeface="+mn-lt"/>
                          <a:ea typeface="+mn-ea"/>
                          <a:cs typeface="+mn-cs"/>
                        </a:rPr>
                        <a:t>(1) Is defined by the institution in accordance with any applicable requirements of its State or accrediting agency;</a:t>
                      </a:r>
                    </a:p>
                    <a:p>
                      <a:pPr marL="285750" indent="-285750" fontAlgn="base">
                        <a:buFont typeface="Arial" panose="020B0604020202020204" pitchFamily="34" charset="0"/>
                        <a:buChar char="•"/>
                      </a:pPr>
                      <a:r>
                        <a:rPr lang="en-US" sz="1600" b="0" i="0" kern="1200" dirty="0">
                          <a:solidFill>
                            <a:schemeClr val="dk1"/>
                          </a:solidFill>
                          <a:effectLst/>
                          <a:latin typeface="+mn-lt"/>
                          <a:ea typeface="+mn-ea"/>
                          <a:cs typeface="+mn-cs"/>
                        </a:rPr>
                        <a:t>(2) Includes, but is not limited to—</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(i) </a:t>
                      </a:r>
                      <a:r>
                        <a:rPr lang="en-US" sz="1600" b="1" i="0" kern="1200" dirty="0">
                          <a:solidFill>
                            <a:schemeClr val="dk1"/>
                          </a:solidFill>
                          <a:effectLst/>
                          <a:latin typeface="+mn-lt"/>
                          <a:ea typeface="+mn-ea"/>
                          <a:cs typeface="+mn-cs"/>
                        </a:rPr>
                        <a:t>Attending a synchronous class, lecture, recitation, or field or laboratory activity, physically or online, where there is an opportunity for interaction between the instructor and students;</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(ii) Submitting an academic assignment;</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(iii) </a:t>
                      </a:r>
                      <a:r>
                        <a:rPr lang="en-US" sz="1600" b="1" i="0" kern="1200" dirty="0">
                          <a:solidFill>
                            <a:schemeClr val="dk1"/>
                          </a:solidFill>
                          <a:effectLst/>
                          <a:latin typeface="+mn-lt"/>
                          <a:ea typeface="+mn-ea"/>
                          <a:cs typeface="+mn-cs"/>
                        </a:rPr>
                        <a:t>Taking an assessment </a:t>
                      </a:r>
                      <a:r>
                        <a:rPr lang="en-US" sz="1600" b="0" i="0" kern="1200" dirty="0">
                          <a:solidFill>
                            <a:schemeClr val="dk1"/>
                          </a:solidFill>
                          <a:effectLst/>
                          <a:latin typeface="+mn-lt"/>
                          <a:ea typeface="+mn-ea"/>
                          <a:cs typeface="+mn-cs"/>
                        </a:rPr>
                        <a:t>or an exam;</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(iv) </a:t>
                      </a:r>
                      <a:r>
                        <a:rPr lang="en-US" sz="1600" b="1" i="0" kern="1200" dirty="0">
                          <a:solidFill>
                            <a:schemeClr val="dk1"/>
                          </a:solidFill>
                          <a:effectLst/>
                          <a:latin typeface="+mn-lt"/>
                          <a:ea typeface="+mn-ea"/>
                          <a:cs typeface="+mn-cs"/>
                        </a:rPr>
                        <a:t>Participating in an interactive tutorial, webinar, or other interactive computer-assisted instruction;</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(v) Participating in a study group, </a:t>
                      </a:r>
                      <a:r>
                        <a:rPr lang="en-US" sz="1600" b="1" i="0" kern="1200" dirty="0">
                          <a:solidFill>
                            <a:schemeClr val="dk1"/>
                          </a:solidFill>
                          <a:effectLst/>
                          <a:latin typeface="+mn-lt"/>
                          <a:ea typeface="+mn-ea"/>
                          <a:cs typeface="+mn-cs"/>
                        </a:rPr>
                        <a:t>group project, or an online discussion that is assigned by the institution; </a:t>
                      </a:r>
                      <a:r>
                        <a:rPr lang="en-US" sz="1600" b="0" i="0" kern="1200" dirty="0">
                          <a:solidFill>
                            <a:schemeClr val="dk1"/>
                          </a:solidFill>
                          <a:effectLst/>
                          <a:latin typeface="+mn-lt"/>
                          <a:ea typeface="+mn-ea"/>
                          <a:cs typeface="+mn-cs"/>
                        </a:rPr>
                        <a:t>or</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(vi) </a:t>
                      </a:r>
                      <a:r>
                        <a:rPr lang="en-US" sz="1600" b="1" i="0" kern="1200" dirty="0">
                          <a:solidFill>
                            <a:schemeClr val="dk1"/>
                          </a:solidFill>
                          <a:effectLst/>
                          <a:latin typeface="+mn-lt"/>
                          <a:ea typeface="+mn-ea"/>
                          <a:cs typeface="+mn-cs"/>
                        </a:rPr>
                        <a:t>Interacting with an instructor about academic matters</a:t>
                      </a:r>
                      <a:r>
                        <a:rPr lang="en-US" sz="1600" b="0" i="0" kern="1200" dirty="0">
                          <a:solidFill>
                            <a:schemeClr val="dk1"/>
                          </a:solidFill>
                          <a:effectLst/>
                          <a:latin typeface="+mn-lt"/>
                          <a:ea typeface="+mn-ea"/>
                          <a:cs typeface="+mn-cs"/>
                        </a:rPr>
                        <a:t>; and</a:t>
                      </a:r>
                    </a:p>
                    <a:p>
                      <a:pPr marL="285750" indent="-285750" fontAlgn="base">
                        <a:buFont typeface="Arial" panose="020B0604020202020204" pitchFamily="34" charset="0"/>
                        <a:buChar char="•"/>
                      </a:pPr>
                      <a:r>
                        <a:rPr lang="en-US" sz="1600" b="0" i="0" kern="1200" dirty="0">
                          <a:solidFill>
                            <a:schemeClr val="dk1"/>
                          </a:solidFill>
                          <a:effectLst/>
                          <a:latin typeface="+mn-lt"/>
                          <a:ea typeface="+mn-ea"/>
                          <a:cs typeface="+mn-cs"/>
                        </a:rPr>
                        <a:t>(3) Does </a:t>
                      </a:r>
                      <a:r>
                        <a:rPr lang="en-US" sz="1600" b="0" i="0" kern="1200" dirty="0">
                          <a:solidFill>
                            <a:srgbClr val="FF0000"/>
                          </a:solidFill>
                          <a:effectLst/>
                          <a:latin typeface="+mn-lt"/>
                          <a:ea typeface="+mn-ea"/>
                          <a:cs typeface="+mn-cs"/>
                        </a:rPr>
                        <a:t>not</a:t>
                      </a:r>
                      <a:r>
                        <a:rPr lang="en-US" sz="1600" b="0" i="0" kern="1200" dirty="0">
                          <a:solidFill>
                            <a:schemeClr val="dk1"/>
                          </a:solidFill>
                          <a:effectLst/>
                          <a:latin typeface="+mn-lt"/>
                          <a:ea typeface="+mn-ea"/>
                          <a:cs typeface="+mn-cs"/>
                        </a:rPr>
                        <a:t> include, for example—</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(i) Living in institutional housing;</a:t>
                      </a:r>
                    </a:p>
                    <a:p>
                      <a:pPr marL="742837" lvl="1" indent="-285750" fontAlgn="base">
                        <a:buFont typeface="Arial" panose="020B0604020202020204" pitchFamily="34" charset="0"/>
                        <a:buChar char="•"/>
                      </a:pPr>
                      <a:r>
                        <a:rPr lang="en-US" sz="1600" dirty="0"/>
                        <a:t>(ii) Participating in the institution's meal plan;</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(iii) </a:t>
                      </a:r>
                      <a:r>
                        <a:rPr lang="en-US" sz="1600" b="0" i="1" kern="1200" dirty="0">
                          <a:solidFill>
                            <a:schemeClr val="dk1"/>
                          </a:solidFill>
                          <a:effectLst/>
                          <a:latin typeface="+mn-lt"/>
                          <a:ea typeface="+mn-ea"/>
                          <a:cs typeface="+mn-cs"/>
                        </a:rPr>
                        <a:t>Logging into an online class </a:t>
                      </a:r>
                      <a:r>
                        <a:rPr lang="en-US" sz="1600" b="1" i="1" kern="1200" dirty="0">
                          <a:solidFill>
                            <a:schemeClr val="dk1"/>
                          </a:solidFill>
                          <a:effectLst/>
                          <a:latin typeface="+mn-lt"/>
                          <a:ea typeface="+mn-ea"/>
                          <a:cs typeface="+mn-cs"/>
                        </a:rPr>
                        <a:t>or tutorial without any further participation</a:t>
                      </a:r>
                      <a:r>
                        <a:rPr lang="en-US" sz="1600" b="0" i="0" kern="1200" dirty="0">
                          <a:solidFill>
                            <a:schemeClr val="dk1"/>
                          </a:solidFill>
                          <a:effectLst/>
                          <a:latin typeface="+mn-lt"/>
                          <a:ea typeface="+mn-ea"/>
                          <a:cs typeface="+mn-cs"/>
                        </a:rPr>
                        <a:t>; or</a:t>
                      </a:r>
                    </a:p>
                    <a:p>
                      <a:pPr marL="742837" lvl="1" indent="-285750" fontAlgn="base">
                        <a:buFont typeface="Arial" panose="020B0604020202020204" pitchFamily="34" charset="0"/>
                        <a:buChar char="•"/>
                      </a:pPr>
                      <a:r>
                        <a:rPr lang="en-US" sz="1600" b="0" i="0" kern="1200" dirty="0">
                          <a:solidFill>
                            <a:schemeClr val="dk1"/>
                          </a:solidFill>
                          <a:effectLst/>
                          <a:latin typeface="+mn-lt"/>
                          <a:ea typeface="+mn-ea"/>
                          <a:cs typeface="+mn-cs"/>
                        </a:rPr>
                        <a:t>(iv) Participating in academic counseling or advisement.</a:t>
                      </a:r>
                    </a:p>
                    <a:p>
                      <a:endParaRPr lang="en-US" sz="1400" dirty="0"/>
                    </a:p>
                  </a:txBody>
                  <a:tcPr/>
                </a:tc>
                <a:extLst>
                  <a:ext uri="{0D108BD9-81ED-4DB2-BD59-A6C34878D82A}">
                    <a16:rowId xmlns:a16="http://schemas.microsoft.com/office/drawing/2014/main" val="2272074283"/>
                  </a:ext>
                </a:extLst>
              </a:tr>
              <a:tr h="4637294">
                <a:tc>
                  <a:txBody>
                    <a:bodyPr/>
                    <a:lstStyle/>
                    <a:p>
                      <a:endParaRPr lang="en-US" sz="1400" dirty="0"/>
                    </a:p>
                  </a:txBody>
                  <a:tcPr/>
                </a:tc>
                <a:extLst>
                  <a:ext uri="{0D108BD9-81ED-4DB2-BD59-A6C34878D82A}">
                    <a16:rowId xmlns:a16="http://schemas.microsoft.com/office/drawing/2014/main" val="4022409869"/>
                  </a:ext>
                </a:extLst>
              </a:tr>
            </a:tbl>
          </a:graphicData>
        </a:graphic>
      </p:graphicFrame>
    </p:spTree>
    <p:extLst>
      <p:ext uri="{BB962C8B-B14F-4D97-AF65-F5344CB8AC3E}">
        <p14:creationId xmlns:p14="http://schemas.microsoft.com/office/powerpoint/2010/main" val="7160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790574" y="351798"/>
            <a:ext cx="1031557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R2T4 Regulations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a:solidFill>
                  <a:srgbClr val="F2F2F2"/>
                </a:solidFill>
                <a:latin typeface="Arial" panose="020B0604020202020204" pitchFamily="34" charset="0"/>
              </a:rPr>
              <a:pPr eaLnBrk="1" hangingPunct="1"/>
              <a:t>8</a:t>
            </a:fld>
            <a:endParaRPr lang="en-US" altLang="en-US" dirty="0">
              <a:solidFill>
                <a:srgbClr val="F2F2F2"/>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8</a:t>
            </a:fld>
            <a:endParaRPr lang="en-US" dirty="0"/>
          </a:p>
        </p:txBody>
      </p:sp>
      <p:graphicFrame>
        <p:nvGraphicFramePr>
          <p:cNvPr id="3" name="Table 2">
            <a:extLst>
              <a:ext uri="{FF2B5EF4-FFF2-40B4-BE49-F238E27FC236}">
                <a16:creationId xmlns:a16="http://schemas.microsoft.com/office/drawing/2014/main" id="{F7C3DDFF-D0EB-4953-AA48-8FE70300254A}"/>
              </a:ext>
            </a:extLst>
          </p:cNvPr>
          <p:cNvGraphicFramePr>
            <a:graphicFrameLocks noGrp="1"/>
          </p:cNvGraphicFramePr>
          <p:nvPr>
            <p:extLst>
              <p:ext uri="{D42A27DB-BD31-4B8C-83A1-F6EECF244321}">
                <p14:modId xmlns:p14="http://schemas.microsoft.com/office/powerpoint/2010/main" val="613731337"/>
              </p:ext>
            </p:extLst>
          </p:nvPr>
        </p:nvGraphicFramePr>
        <p:xfrm>
          <a:off x="790574" y="1773888"/>
          <a:ext cx="10429876" cy="1852089"/>
        </p:xfrm>
        <a:graphic>
          <a:graphicData uri="http://schemas.openxmlformats.org/drawingml/2006/table">
            <a:tbl>
              <a:tblPr firstRow="1" bandRow="1">
                <a:tableStyleId>{5C22544A-7EE6-4342-B048-85BDC9FD1C3A}</a:tableStyleId>
              </a:tblPr>
              <a:tblGrid>
                <a:gridCol w="10429876">
                  <a:extLst>
                    <a:ext uri="{9D8B030D-6E8A-4147-A177-3AD203B41FA5}">
                      <a16:colId xmlns:a16="http://schemas.microsoft.com/office/drawing/2014/main" val="3614242761"/>
                    </a:ext>
                  </a:extLst>
                </a:gridCol>
              </a:tblGrid>
              <a:tr h="338984">
                <a:tc>
                  <a: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r>
                        <a:rPr lang="en-US" altLang="en-US" sz="2400" b="1" dirty="0">
                          <a:ea typeface="Cambria" panose="02040503050406030204" pitchFamily="18" charset="0"/>
                        </a:rPr>
                        <a:t>Program Offered in Modules </a:t>
                      </a:r>
                      <a:endParaRPr lang="en-US" sz="2400" b="0" i="0" dirty="0">
                        <a:solidFill>
                          <a:srgbClr val="030A13"/>
                        </a:solidFill>
                        <a:effectLst/>
                        <a:ea typeface="Cambria" panose="02040503050406030204" pitchFamily="18" charset="0"/>
                      </a:endParaRPr>
                    </a:p>
                  </a:txBody>
                  <a:tcPr/>
                </a:tc>
                <a:extLst>
                  <a:ext uri="{0D108BD9-81ED-4DB2-BD59-A6C34878D82A}">
                    <a16:rowId xmlns:a16="http://schemas.microsoft.com/office/drawing/2014/main" val="1133650350"/>
                  </a:ext>
                </a:extLst>
              </a:tr>
              <a:tr h="1394889">
                <a:tc>
                  <a:txBody>
                    <a:bodyPr/>
                    <a:lstStyle/>
                    <a:p>
                      <a:r>
                        <a:rPr lang="en-US" sz="2000" b="0" i="0" kern="1200" dirty="0">
                          <a:solidFill>
                            <a:schemeClr val="dk1"/>
                          </a:solidFill>
                          <a:effectLst/>
                          <a:latin typeface="+mn-lt"/>
                          <a:ea typeface="+mn-ea"/>
                          <a:cs typeface="+mn-cs"/>
                        </a:rPr>
                        <a:t>Except for subscription-based programs and nonterm programs, a program is “offered in modules” if a course or courses in the program do not span the entire length of the payment period or period of enrollment</a:t>
                      </a:r>
                      <a:endParaRPr lang="en-US" sz="2000" dirty="0"/>
                    </a:p>
                  </a:txBody>
                  <a:tcPr/>
                </a:tc>
                <a:extLst>
                  <a:ext uri="{0D108BD9-81ED-4DB2-BD59-A6C34878D82A}">
                    <a16:rowId xmlns:a16="http://schemas.microsoft.com/office/drawing/2014/main" val="2284101057"/>
                  </a:ext>
                </a:extLst>
              </a:tr>
            </a:tbl>
          </a:graphicData>
        </a:graphic>
      </p:graphicFrame>
    </p:spTree>
    <p:extLst>
      <p:ext uri="{BB962C8B-B14F-4D97-AF65-F5344CB8AC3E}">
        <p14:creationId xmlns:p14="http://schemas.microsoft.com/office/powerpoint/2010/main" val="272285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84A68E2-2023-4680-BED6-BC93BB32CF8A}"/>
              </a:ext>
            </a:extLst>
          </p:cNvPr>
          <p:cNvSpPr>
            <a:spLocks noGrp="1"/>
          </p:cNvSpPr>
          <p:nvPr>
            <p:ph type="title"/>
          </p:nvPr>
        </p:nvSpPr>
        <p:spPr bwMode="auto">
          <a:xfrm>
            <a:off x="790574" y="351798"/>
            <a:ext cx="10315575" cy="798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dirty="0">
                <a:solidFill>
                  <a:schemeClr val="tx1"/>
                </a:solidFill>
                <a:latin typeface="Oswald"/>
                <a:cs typeface="Times New Roman" panose="02020603050405020304" pitchFamily="18" charset="0"/>
              </a:rPr>
              <a:t>R2T4 Regulations</a:t>
            </a:r>
            <a:endParaRPr lang="en-US" altLang="en-US" dirty="0">
              <a:solidFill>
                <a:schemeClr val="tx1"/>
              </a:solidFill>
              <a:latin typeface="Oswald"/>
              <a:cs typeface="Arial" panose="020B0604020202020204" pitchFamily="34" charset="0"/>
            </a:endParaRPr>
          </a:p>
        </p:txBody>
      </p:sp>
      <p:sp>
        <p:nvSpPr>
          <p:cNvPr id="5" name="Slide Number Placeholder 4">
            <a:extLst>
              <a:ext uri="{FF2B5EF4-FFF2-40B4-BE49-F238E27FC236}">
                <a16:creationId xmlns:a16="http://schemas.microsoft.com/office/drawing/2014/main" id="{DD36AC3D-DC72-4D1D-B35A-F9D604BD4D48}"/>
              </a:ext>
            </a:extLst>
          </p:cNvPr>
          <p:cNvSpPr>
            <a:spLocks noGrp="1"/>
          </p:cNvSpPr>
          <p:nvPr>
            <p:ph type="sldNum" sz="quarter" idx="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39149B-F234-4A4C-BE85-57C55B31F2CC}" type="slidenum">
              <a:rPr lang="en-US" altLang="en-US" smtClean="0">
                <a:solidFill>
                  <a:srgbClr val="F2F2F2"/>
                </a:solidFill>
                <a:latin typeface="Arial" panose="020B0604020202020204" pitchFamily="34" charset="0"/>
              </a:rPr>
              <a:pPr eaLnBrk="1" hangingPunct="1"/>
              <a:t>9</a:t>
            </a:fld>
            <a:endParaRPr lang="en-US" altLang="en-US" dirty="0">
              <a:solidFill>
                <a:srgbClr val="F2F2F2"/>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55BA8704-E27E-41FA-B091-15E7FC9385C7}"/>
              </a:ext>
            </a:extLst>
          </p:cNvPr>
          <p:cNvSpPr txBox="1">
            <a:spLocks/>
          </p:cNvSpPr>
          <p:nvPr/>
        </p:nvSpPr>
        <p:spPr>
          <a:xfrm>
            <a:off x="11715751" y="6324503"/>
            <a:ext cx="382452" cy="371572"/>
          </a:xfrm>
          <a:prstGeom prst="rect">
            <a:avLst/>
          </a:prstGeom>
        </p:spPr>
        <p:txBody>
          <a:bodyPr vert="horz" lIns="0" tIns="0" rIns="91440" bIns="45720" rtlCol="0" anchor="t" anchorCtr="0"/>
          <a:lstStyle>
            <a:defPPr>
              <a:defRPr lang="en-US"/>
            </a:defPPr>
            <a:lvl1pPr marL="0" algn="l" defTabSz="914400" rtl="0" eaLnBrk="1" latinLnBrk="0" hangingPunct="1">
              <a:defRPr sz="751"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4755BD-B4AC-9044-BCE4-27904766F8BB}" type="slidenum">
              <a:rPr lang="en-US" smtClean="0"/>
              <a:pPr/>
              <a:t>9</a:t>
            </a:fld>
            <a:endParaRPr lang="en-US" dirty="0"/>
          </a:p>
        </p:txBody>
      </p:sp>
      <p:graphicFrame>
        <p:nvGraphicFramePr>
          <p:cNvPr id="2" name="Table 1">
            <a:extLst>
              <a:ext uri="{FF2B5EF4-FFF2-40B4-BE49-F238E27FC236}">
                <a16:creationId xmlns:a16="http://schemas.microsoft.com/office/drawing/2014/main" id="{D2593A01-DAD8-4A24-85F8-9E8E0A9A32C8}"/>
              </a:ext>
            </a:extLst>
          </p:cNvPr>
          <p:cNvGraphicFramePr>
            <a:graphicFrameLocks noGrp="1"/>
          </p:cNvGraphicFramePr>
          <p:nvPr>
            <p:extLst>
              <p:ext uri="{D42A27DB-BD31-4B8C-83A1-F6EECF244321}">
                <p14:modId xmlns:p14="http://schemas.microsoft.com/office/powerpoint/2010/main" val="2808428187"/>
              </p:ext>
            </p:extLst>
          </p:nvPr>
        </p:nvGraphicFramePr>
        <p:xfrm>
          <a:off x="904875" y="1619250"/>
          <a:ext cx="10201274" cy="3867150"/>
        </p:xfrm>
        <a:graphic>
          <a:graphicData uri="http://schemas.openxmlformats.org/drawingml/2006/table">
            <a:tbl>
              <a:tblPr firstRow="1" bandRow="1">
                <a:tableStyleId>{5C22544A-7EE6-4342-B048-85BDC9FD1C3A}</a:tableStyleId>
              </a:tblPr>
              <a:tblGrid>
                <a:gridCol w="10201274">
                  <a:extLst>
                    <a:ext uri="{9D8B030D-6E8A-4147-A177-3AD203B41FA5}">
                      <a16:colId xmlns:a16="http://schemas.microsoft.com/office/drawing/2014/main" val="3464474498"/>
                    </a:ext>
                  </a:extLst>
                </a:gridCol>
              </a:tblGrid>
              <a:tr h="596882">
                <a:tc>
                  <a: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r>
                        <a:rPr lang="en-US" altLang="en-US" sz="2400" b="1" dirty="0">
                          <a:ea typeface="Cambria" panose="02040503050406030204" pitchFamily="18" charset="0"/>
                        </a:rPr>
                        <a:t>Re-entry Considerations</a:t>
                      </a:r>
                      <a:endParaRPr lang="en-US" sz="2400" b="0" i="0" dirty="0">
                        <a:solidFill>
                          <a:srgbClr val="030A13"/>
                        </a:solidFill>
                        <a:effectLst/>
                        <a:ea typeface="Cambria" panose="02040503050406030204" pitchFamily="18" charset="0"/>
                      </a:endParaRPr>
                    </a:p>
                  </a:txBody>
                  <a:tcPr/>
                </a:tc>
                <a:extLst>
                  <a:ext uri="{0D108BD9-81ED-4DB2-BD59-A6C34878D82A}">
                    <a16:rowId xmlns:a16="http://schemas.microsoft.com/office/drawing/2014/main" val="2563790344"/>
                  </a:ext>
                </a:extLst>
              </a:tr>
              <a:tr h="1530763">
                <a:tc>
                  <a:txBody>
                    <a:bodyPr/>
                    <a:lstStyle/>
                    <a:p>
                      <a:r>
                        <a:rPr lang="en-US" sz="2000" dirty="0">
                          <a:solidFill>
                            <a:schemeClr val="tx1"/>
                          </a:solidFill>
                          <a:latin typeface="+mn-lt"/>
                          <a:ea typeface="Cambria" panose="02040503050406030204" pitchFamily="18" charset="0"/>
                        </a:rPr>
                        <a:t>Students in </a:t>
                      </a:r>
                      <a:r>
                        <a:rPr lang="en-US" sz="2000" b="0" i="0" dirty="0">
                          <a:solidFill>
                            <a:schemeClr val="tx1"/>
                          </a:solidFill>
                          <a:latin typeface="+mn-lt"/>
                          <a:ea typeface="Cambria" panose="02040503050406030204" pitchFamily="18" charset="0"/>
                        </a:rPr>
                        <a:t>a </a:t>
                      </a:r>
                      <a:r>
                        <a:rPr lang="en-US" sz="2000" b="1" i="0" dirty="0">
                          <a:solidFill>
                            <a:schemeClr val="tx1"/>
                          </a:solidFill>
                          <a:latin typeface="+mn-lt"/>
                          <a:ea typeface="Cambria" panose="02040503050406030204" pitchFamily="18" charset="0"/>
                        </a:rPr>
                        <a:t>standard or nonstandard-term program, excluding subscription-based programs, </a:t>
                      </a:r>
                      <a:r>
                        <a:rPr lang="en-US" sz="2000" dirty="0">
                          <a:solidFill>
                            <a:schemeClr val="tx1"/>
                          </a:solidFill>
                          <a:latin typeface="+mn-lt"/>
                          <a:ea typeface="Cambria" panose="02040503050406030204" pitchFamily="18" charset="0"/>
                        </a:rPr>
                        <a:t>considered withdrawn if not scheduled to begin another course within a payment period or period of enrollment </a:t>
                      </a:r>
                      <a:r>
                        <a:rPr lang="en-US" sz="2000" i="1" dirty="0">
                          <a:solidFill>
                            <a:schemeClr val="tx1"/>
                          </a:solidFill>
                          <a:latin typeface="+mn-lt"/>
                          <a:ea typeface="Cambria" panose="02040503050406030204" pitchFamily="18" charset="0"/>
                        </a:rPr>
                        <a:t>for more than 45 calendar days after the end of the module the student ceased attending</a:t>
                      </a:r>
                      <a:endParaRPr lang="en-US" sz="2000" dirty="0">
                        <a:solidFill>
                          <a:schemeClr val="tx1"/>
                        </a:solidFill>
                        <a:latin typeface="+mn-lt"/>
                      </a:endParaRPr>
                    </a:p>
                  </a:txBody>
                  <a:tcPr/>
                </a:tc>
                <a:extLst>
                  <a:ext uri="{0D108BD9-81ED-4DB2-BD59-A6C34878D82A}">
                    <a16:rowId xmlns:a16="http://schemas.microsoft.com/office/drawing/2014/main" val="4113143119"/>
                  </a:ext>
                </a:extLst>
              </a:tr>
              <a:tr h="1739505">
                <a:tc>
                  <a:txBody>
                    <a:bodyPr/>
                    <a:lstStyle/>
                    <a:p>
                      <a:pPr marL="0" marR="0" lvl="0" indent="0" algn="l" defTabSz="914173" rtl="0" eaLnBrk="1" fontAlgn="auto" latinLnBrk="0" hangingPunct="1">
                        <a:lnSpc>
                          <a:spcPct val="100000"/>
                        </a:lnSpc>
                        <a:spcBef>
                          <a:spcPts val="0"/>
                        </a:spcBef>
                        <a:spcAft>
                          <a:spcPts val="0"/>
                        </a:spcAft>
                        <a:buClrTx/>
                        <a:buSzTx/>
                        <a:buFontTx/>
                        <a:buNone/>
                        <a:tabLst/>
                        <a:defRPr/>
                      </a:pPr>
                      <a:r>
                        <a:rPr lang="en-US" sz="2000" dirty="0">
                          <a:latin typeface="+mn-lt"/>
                        </a:rPr>
                        <a:t>Students in a </a:t>
                      </a:r>
                      <a:r>
                        <a:rPr lang="en-US" sz="2000" b="1" i="0" dirty="0">
                          <a:latin typeface="+mn-lt"/>
                        </a:rPr>
                        <a:t>nonterm program or a subscription-based program </a:t>
                      </a:r>
                      <a:r>
                        <a:rPr lang="en-US" sz="2000" i="1" dirty="0">
                          <a:latin typeface="+mn-lt"/>
                        </a:rPr>
                        <a:t>are</a:t>
                      </a:r>
                      <a:r>
                        <a:rPr lang="en-US" sz="2000" dirty="0">
                          <a:latin typeface="+mn-lt"/>
                        </a:rPr>
                        <a:t> considered withdrawn if he/she is unable to resume attendance within a payment period or period of enrollment </a:t>
                      </a:r>
                      <a:r>
                        <a:rPr lang="en-US" sz="2000" i="1" dirty="0">
                          <a:latin typeface="+mn-lt"/>
                        </a:rPr>
                        <a:t>for more than 60 calendar days after ceasing attendance </a:t>
                      </a:r>
                    </a:p>
                    <a:p>
                      <a:endParaRPr lang="en-US" sz="2000" dirty="0">
                        <a:latin typeface="+mn-lt"/>
                      </a:endParaRPr>
                    </a:p>
                  </a:txBody>
                  <a:tcPr/>
                </a:tc>
                <a:extLst>
                  <a:ext uri="{0D108BD9-81ED-4DB2-BD59-A6C34878D82A}">
                    <a16:rowId xmlns:a16="http://schemas.microsoft.com/office/drawing/2014/main" val="2668621374"/>
                  </a:ext>
                </a:extLst>
              </a:tr>
            </a:tbl>
          </a:graphicData>
        </a:graphic>
      </p:graphicFrame>
    </p:spTree>
    <p:extLst>
      <p:ext uri="{BB962C8B-B14F-4D97-AF65-F5344CB8AC3E}">
        <p14:creationId xmlns:p14="http://schemas.microsoft.com/office/powerpoint/2010/main" val="2364609434"/>
      </p:ext>
    </p:extLst>
  </p:cSld>
  <p:clrMapOvr>
    <a:masterClrMapping/>
  </p:clrMapOvr>
</p:sld>
</file>

<file path=ppt/theme/theme1.xml><?xml version="1.0" encoding="utf-8"?>
<a:theme xmlns:a="http://schemas.openxmlformats.org/drawingml/2006/main" name="Office Theme">
  <a:themeElements>
    <a:clrScheme name="">
      <a:dk1>
        <a:srgbClr val="191918"/>
      </a:dk1>
      <a:lt1>
        <a:srgbClr val="FFFFFF"/>
      </a:lt1>
      <a:dk2>
        <a:srgbClr val="2F3337"/>
      </a:dk2>
      <a:lt2>
        <a:srgbClr val="FFFFFE"/>
      </a:lt2>
      <a:accent1>
        <a:srgbClr val="2279A7"/>
      </a:accent1>
      <a:accent2>
        <a:srgbClr val="3EA11B"/>
      </a:accent2>
      <a:accent3>
        <a:srgbClr val="1C7959"/>
      </a:accent3>
      <a:accent4>
        <a:srgbClr val="195B7D"/>
      </a:accent4>
      <a:accent5>
        <a:srgbClr val="E5DC6D"/>
      </a:accent5>
      <a:accent6>
        <a:srgbClr val="EBEDEE"/>
      </a:accent6>
      <a:hlink>
        <a:srgbClr val="2279A7"/>
      </a:hlink>
      <a:folHlink>
        <a:srgbClr val="3450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21.20_FSA_PowerpointTemplate" id="{0E69033A-4420-CB45-A9C1-9A9966634D49}" vid="{D5AB89A8-F229-504D-B51F-1F1DFB1E00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43C935C0354E4A8DE5A9845775116F" ma:contentTypeVersion="1" ma:contentTypeDescription="Create a new document." ma:contentTypeScope="" ma:versionID="e8ee6e98e65d61b7caf7b96d4d0382b1">
  <xsd:schema xmlns:xsd="http://www.w3.org/2001/XMLSchema" xmlns:xs="http://www.w3.org/2001/XMLSchema" xmlns:p="http://schemas.microsoft.com/office/2006/metadata/properties" xmlns:ns2="d3556068-94b5-4e44-be2a-e8d7a096361c" targetNamespace="http://schemas.microsoft.com/office/2006/metadata/properties" ma:root="true" ma:fieldsID="74de40115a85f3d07fd5aaf4c7d4273c" ns2:_="">
    <xsd:import namespace="d3556068-94b5-4e44-be2a-e8d7a096361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556068-94b5-4e44-be2a-e8d7a09636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376008-96D4-4ABA-979E-BB0A4B41A0EB}">
  <ds:schemaRef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bd10e23a-f09c-45e3-849e-438a97faa086"/>
    <ds:schemaRef ds:uri="a9a93928-7ac7-4c2f-90e6-3a0e778b9dd0"/>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B2DCF16-C109-4A1A-8065-614F11557B4C}">
  <ds:schemaRefs>
    <ds:schemaRef ds:uri="http://schemas.microsoft.com/sharepoint/v3/contenttype/forms"/>
  </ds:schemaRefs>
</ds:datastoreItem>
</file>

<file path=customXml/itemProps3.xml><?xml version="1.0" encoding="utf-8"?>
<ds:datastoreItem xmlns:ds="http://schemas.openxmlformats.org/officeDocument/2006/customXml" ds:itemID="{38A3315C-C16B-4629-B661-57F339D35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556068-94b5-4e44-be2a-e8d7a09636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1101</TotalTime>
  <Words>5404</Words>
  <Application>Microsoft Office PowerPoint</Application>
  <PresentationFormat>Widescreen</PresentationFormat>
  <Paragraphs>455</Paragraphs>
  <Slides>45</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Narrow</vt:lpstr>
      <vt:lpstr>Calibri</vt:lpstr>
      <vt:lpstr>Cambria</vt:lpstr>
      <vt:lpstr>Cambria </vt:lpstr>
      <vt:lpstr>Helvetica Neue</vt:lpstr>
      <vt:lpstr>Oswald</vt:lpstr>
      <vt:lpstr>Office Theme</vt:lpstr>
      <vt:lpstr>BREAKOUT Session #18</vt:lpstr>
      <vt:lpstr>COVID-19 </vt:lpstr>
      <vt:lpstr>Agenda</vt:lpstr>
      <vt:lpstr>New Regulations effective July 1, 2021</vt:lpstr>
      <vt:lpstr>R2T4 Regulations</vt:lpstr>
      <vt:lpstr>R2T4 Regulations</vt:lpstr>
      <vt:lpstr>R2T4 Regulations</vt:lpstr>
      <vt:lpstr>R2T4 Regulations</vt:lpstr>
      <vt:lpstr>R2T4 Regulations</vt:lpstr>
      <vt:lpstr>R2T4 Regulations</vt:lpstr>
      <vt:lpstr>R2T4 Regulations</vt:lpstr>
      <vt:lpstr>R2T4 Regulations</vt:lpstr>
      <vt:lpstr>R2t4 questions and answers</vt:lpstr>
      <vt:lpstr>Programs offered in modules</vt:lpstr>
      <vt:lpstr>Programs offered in modules </vt:lpstr>
      <vt:lpstr>Programs offered in modules</vt:lpstr>
      <vt:lpstr>Attendance </vt:lpstr>
      <vt:lpstr>Attendance </vt:lpstr>
      <vt:lpstr>Enrollment Reporting </vt:lpstr>
      <vt:lpstr>Grades and Incompletes</vt:lpstr>
      <vt:lpstr>Grades and Incompletes</vt:lpstr>
      <vt:lpstr>Withdrawal exemptions </vt:lpstr>
      <vt:lpstr>Withdrawal exemptions </vt:lpstr>
      <vt:lpstr>Withdrawal exemptions </vt:lpstr>
      <vt:lpstr>Withdrawal exemptions </vt:lpstr>
      <vt:lpstr>Withdrawal exemptions </vt:lpstr>
      <vt:lpstr>Withdrawal exemptions </vt:lpstr>
      <vt:lpstr>Withdrawal exemptions </vt:lpstr>
      <vt:lpstr>Withdrawal exemptions </vt:lpstr>
      <vt:lpstr>Clock hour programs </vt:lpstr>
      <vt:lpstr>Clock hour programs </vt:lpstr>
      <vt:lpstr>Clock hour programs </vt:lpstr>
      <vt:lpstr>Clock hour programs </vt:lpstr>
      <vt:lpstr>Scheduled number of days - modules</vt:lpstr>
      <vt:lpstr>Scheduled number of days - modules</vt:lpstr>
      <vt:lpstr>Scheduled number of days - modules</vt:lpstr>
      <vt:lpstr>Scheduled number of days - modules</vt:lpstr>
      <vt:lpstr>Scheduled number of days - modules</vt:lpstr>
      <vt:lpstr>R2T4 Freeze date</vt:lpstr>
      <vt:lpstr>R2T4 Freeze date</vt:lpstr>
      <vt:lpstr>Institutional charges </vt:lpstr>
      <vt:lpstr>Resources and References</vt:lpstr>
      <vt:lpstr>Resources/References</vt:lpstr>
      <vt:lpstr>Resources/References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FSA PPT 16x9_Template 2020</dc:title>
  <dc:creator>Lloyd, Leslie</dc:creator>
  <cp:lastModifiedBy>Cottingham, Brittney</cp:lastModifiedBy>
  <cp:revision>506</cp:revision>
  <dcterms:created xsi:type="dcterms:W3CDTF">2020-06-18T13:31:15Z</dcterms:created>
  <dcterms:modified xsi:type="dcterms:W3CDTF">2021-09-29T19:30:50Z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0x0101004A43C935C0354E4A8DE5A9845775116F</vt:lpwstr>
  </property>
  <property fmtid="{D5CDD505-2E9C-101B-9397-08002B2CF9AE}" pid="3" name="AuthorIds_UIVersion_2560">
    <vt:lpwstr>79</vt:lpwstr>
  </property>
  <property fmtid="{D5CDD505-2E9C-101B-9397-08002B2CF9AE}" pid="4" name="_dlc_DocIdItemGuid">
    <vt:lpwstr>f3771e19-3d4d-4273-b8a0-0c915acd830e</vt:lpwstr>
  </property>
</Properties>
</file>